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3"/>
  </p:notesMasterIdLst>
  <p:sldIdLst>
    <p:sldId id="257" r:id="rId2"/>
    <p:sldId id="258" r:id="rId3"/>
    <p:sldId id="344" r:id="rId4"/>
    <p:sldId id="343" r:id="rId5"/>
    <p:sldId id="265" r:id="rId6"/>
    <p:sldId id="268" r:id="rId7"/>
    <p:sldId id="267" r:id="rId8"/>
    <p:sldId id="266" r:id="rId9"/>
    <p:sldId id="339" r:id="rId10"/>
    <p:sldId id="341" r:id="rId11"/>
    <p:sldId id="275" r:id="rId12"/>
    <p:sldId id="279" r:id="rId13"/>
    <p:sldId id="280" r:id="rId14"/>
    <p:sldId id="281" r:id="rId15"/>
    <p:sldId id="282" r:id="rId16"/>
    <p:sldId id="283" r:id="rId17"/>
    <p:sldId id="346" r:id="rId18"/>
    <p:sldId id="329" r:id="rId19"/>
    <p:sldId id="330" r:id="rId20"/>
    <p:sldId id="348" r:id="rId21"/>
    <p:sldId id="347" r:id="rId22"/>
    <p:sldId id="297" r:id="rId23"/>
    <p:sldId id="320" r:id="rId24"/>
    <p:sldId id="327" r:id="rId25"/>
    <p:sldId id="324" r:id="rId26"/>
    <p:sldId id="345" r:id="rId27"/>
    <p:sldId id="298" r:id="rId28"/>
    <p:sldId id="299" r:id="rId29"/>
    <p:sldId id="300" r:id="rId30"/>
    <p:sldId id="325" r:id="rId31"/>
    <p:sldId id="326" r:id="rId32"/>
    <p:sldId id="336" r:id="rId33"/>
    <p:sldId id="337" r:id="rId34"/>
    <p:sldId id="338" r:id="rId35"/>
    <p:sldId id="331" r:id="rId36"/>
    <p:sldId id="332" r:id="rId37"/>
    <p:sldId id="333" r:id="rId38"/>
    <p:sldId id="334" r:id="rId39"/>
    <p:sldId id="335" r:id="rId40"/>
    <p:sldId id="271" r:id="rId41"/>
    <p:sldId id="272" r:id="rId42"/>
  </p:sldIdLst>
  <p:sldSz cx="12192000" cy="6858000"/>
  <p:notesSz cx="6858000" cy="9144000"/>
  <p:embeddedFontLst>
    <p:embeddedFont>
      <p:font typeface="맑은 고딕" panose="020B0503020000020004" pitchFamily="50" charset="-127"/>
      <p:regular r:id="rId44"/>
      <p:bold r:id="rId45"/>
    </p:embeddedFont>
    <p:embeddedFont>
      <p:font typeface="이서윤체" panose="02010600000101010101" pitchFamily="2" charset="-127"/>
      <p:regular r:id="rId46"/>
    </p:embeddedFont>
    <p:embeddedFont>
      <p:font typeface="페이퍼로지 6 SemiBold" pitchFamily="2" charset="-127"/>
      <p:bold r:id="rId47"/>
    </p:embeddedFont>
    <p:embeddedFont>
      <p:font typeface="페이퍼로지 7 Bold" pitchFamily="2" charset="-127"/>
      <p:bold r:id="rId48"/>
    </p:embeddedFont>
    <p:embeddedFont>
      <p:font typeface="페이퍼로지 8 ExtraBold" pitchFamily="2" charset="-127"/>
      <p:bold r:id="rId49"/>
    </p:embeddedFont>
    <p:embeddedFont>
      <p:font typeface="휴먼옛체" panose="02030504000101010101" pitchFamily="18" charset="-127"/>
      <p:regular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66CCFF"/>
    <a:srgbClr val="00CCFF"/>
    <a:srgbClr val="FFFFFF"/>
    <a:srgbClr val="D1B9FD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4" autoAdjust="0"/>
    <p:restoredTop sz="90568" autoAdjust="0"/>
  </p:normalViewPr>
  <p:slideViewPr>
    <p:cSldViewPr snapToGrid="0">
      <p:cViewPr varScale="1">
        <p:scale>
          <a:sx n="72" d="100"/>
          <a:sy n="72" d="100"/>
        </p:scale>
        <p:origin x="64" y="6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D14C6-4AEC-4D15-8CFD-88B2BFB956B4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01E18A-56CC-4520-9713-2C9E9BCCC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827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E18A-56CC-4520-9713-2C9E9BCCC5D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277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병합 함수 적용 코드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데이터가 없는 버스 혹은 지하철의 경우 미리 만들어둔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bus_null_df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넣어주어 정상적으로 데이터가 병합될 수 있도록 해준다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E18A-56CC-4520-9713-2C9E9BCCC5D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202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병합 후 연도별로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묶여있는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데이터프레임을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pandas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concat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사용하여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컬럼명을 기준으로 아래에 순서대로 데이터를 추가한다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하지만 버스 수와 역개수는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결측치가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있기 때문에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결측치를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따로 처리해주는 코드를 작성한다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E18A-56CC-4520-9713-2C9E9BCCC5D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974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2015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있음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 2016~2018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없음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 2019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있음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2016 ~ 2018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연도의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결측치를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2015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연도의 평균값으로 대체함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2015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데이터 없음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 2016 ~ 2023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있음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2015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결측치를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2016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연도의 평균값으로 대체함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E18A-56CC-4520-9713-2C9E9BCCC5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667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필요한 데이터만 추출하여 묶음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E18A-56CC-4520-9713-2C9E9BCCC5D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621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모델링 선정을 위한 테스트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XGBoost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RandomForest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E18A-56CC-4520-9713-2C9E9BCCC5D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139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기존의 얻어온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데이터들과의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상관관계 분석 후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평균시세와 상관관계가 낮고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다른 독립변수와 상관관계가 높은 변수들을 선택하여 적절히 조합해 상관관계가 낮은 변수 대신 파생변수를 사용한다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평균시세 중 변동이 너무 심한 값으로 인해 오차가 심하게 튀는 현상이 발생하여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quantile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함수를 사용하여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Q1, Q3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계산하고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IQR(interquartile range)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계산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이상치 기준 하한선과 상한선을 설정하여 그 값을 초과하는 이상치는 제외함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E18A-56CC-4520-9713-2C9E9BCCC5D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42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E18A-56CC-4520-9713-2C9E9BCCC5D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937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모델링 선정을 위한 테스트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Ridge, Lasso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E18A-56CC-4520-9713-2C9E9BCCC5D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50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E18A-56CC-4520-9713-2C9E9BCCC5D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E18A-56CC-4520-9713-2C9E9BCCC5D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354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1E18A-56CC-4520-9713-2C9E9BCCC5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014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오차가 있긴 하지만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산점도를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확인했을 때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예측값이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파란점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실제값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빨간선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주변에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있는것으로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보아 오차가 심하지는 않음을 확인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E18A-56CC-4520-9713-2C9E9BCCC5D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8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E18A-56CC-4520-9713-2C9E9BCCC5D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838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E18A-56CC-4520-9713-2C9E9BCCC5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474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E18A-56CC-4520-9713-2C9E9BCCC5D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055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E18A-56CC-4520-9713-2C9E9BCCC5D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970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B4CE2-91E9-81F3-4733-7E5E88EC7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097738-D0ED-7196-9AF2-263E30A45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6D5518-ED5E-E310-CCFC-E018AB596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E0D92A-F415-0B40-E940-99A18140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E18A-56CC-4520-9713-2C9E9BCCC5D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749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FE06D-D5EB-C5DC-CD97-DA418CDC6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051D49-07FB-6350-9D31-232F453962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5F6D42-5162-90AB-331F-CA949958F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30408E-345C-AE9C-0EFE-50B23DAEBC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E18A-56CC-4520-9713-2C9E9BCCC5D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39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E18A-56CC-4520-9713-2C9E9BCCC5D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591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연도별로 개별로 나뉘어져 있는 데이터들을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연도별로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개의 데이터 프레임으로 병합 하기위해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공통 컬럼을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＇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통일 하고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머신러닝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학습 시 필요한 컬럼만 추출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 데이터 프레임의 컬럼명을 보기 쉽게 변경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프레임들을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dfs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변수에 리스트 형식으로 넣어서 그룹으로 묶어주고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for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문을 통해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merge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작업을 반복한다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house_df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행정구별 평균시세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기준으로 데이터를 병합하기 위해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result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변수 선언과 동시에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copy()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사용하여 데이터프레임을 복사하고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result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데이터프레임에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dfs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에서 순차적으로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꺼내온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df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컬럼을 기준으로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left join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하여 데이터를 병합하고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result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데이터프레임을 반환하는 함수를 구현함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E18A-56CC-4520-9713-2C9E9BCCC5D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52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875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74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38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827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78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058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23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73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85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97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89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887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t/pensieri-discorso-bolle-idea-24152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vgsilh.com/ko/009688/image/309082.html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hyperlink" Target="https://pxhere.com/ko/photo/1570961" TargetMode="External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07/relationships/hdphoto" Target="../media/hdphoto2.wdp"/><Relationship Id="rId1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6.png"/><Relationship Id="rId4" Type="http://schemas.microsoft.com/office/2007/relationships/hdphoto" Target="../media/hdphoto3.wdp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9">
            <a:extLst>
              <a:ext uri="{FF2B5EF4-FFF2-40B4-BE49-F238E27FC236}">
                <a16:creationId xmlns:a16="http://schemas.microsoft.com/office/drawing/2014/main" id="{AAE0D6B2-8BA6-6AB2-990F-B9EDB3CF60D4}"/>
              </a:ext>
            </a:extLst>
          </p:cNvPr>
          <p:cNvSpPr/>
          <p:nvPr/>
        </p:nvSpPr>
        <p:spPr>
          <a:xfrm>
            <a:off x="6023385" y="2427732"/>
            <a:ext cx="2097030" cy="91438"/>
          </a:xfrm>
          <a:prstGeom prst="roundRect">
            <a:avLst>
              <a:gd name="adj" fmla="val 50000"/>
            </a:avLst>
          </a:prstGeom>
          <a:solidFill>
            <a:srgbClr val="00CCFF"/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8F974E8-4832-02F0-3536-5AEE3B6F8A99}"/>
              </a:ext>
            </a:extLst>
          </p:cNvPr>
          <p:cNvSpPr/>
          <p:nvPr/>
        </p:nvSpPr>
        <p:spPr>
          <a:xfrm>
            <a:off x="3073907" y="2914650"/>
            <a:ext cx="6129909" cy="876300"/>
          </a:xfrm>
          <a:prstGeom prst="roundRect">
            <a:avLst/>
          </a:prstGeom>
          <a:solidFill>
            <a:srgbClr val="00CCFF"/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A4018C-AA68-09E5-2526-2894230FD2C0}"/>
              </a:ext>
            </a:extLst>
          </p:cNvPr>
          <p:cNvSpPr/>
          <p:nvPr/>
        </p:nvSpPr>
        <p:spPr>
          <a:xfrm>
            <a:off x="2988183" y="2809876"/>
            <a:ext cx="6169914" cy="914400"/>
          </a:xfrm>
          <a:prstGeom prst="roundRect">
            <a:avLst/>
          </a:prstGeom>
          <a:solidFill>
            <a:schemeClr val="bg1"/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kern="0" dirty="0">
                <a:ln w="254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페이퍼로지 8 ExtraBold" pitchFamily="2" charset="-127"/>
                <a:ea typeface="페이퍼로지 8 ExtraBold" pitchFamily="2" charset="-127"/>
              </a:rPr>
              <a:t>집값 변동 분석과 예측</a:t>
            </a:r>
            <a:endParaRPr lang="en-US" altLang="ko-KR" sz="3200" kern="0" dirty="0">
              <a:ln w="2540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6681FD6-802E-9476-2BAE-B7B36A5AE521}"/>
              </a:ext>
            </a:extLst>
          </p:cNvPr>
          <p:cNvSpPr/>
          <p:nvPr/>
        </p:nvSpPr>
        <p:spPr>
          <a:xfrm>
            <a:off x="3110008" y="2912939"/>
            <a:ext cx="72000" cy="72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508D738-B9FE-2B58-37B8-A8DAA02716A8}"/>
              </a:ext>
            </a:extLst>
          </p:cNvPr>
          <p:cNvSpPr/>
          <p:nvPr/>
        </p:nvSpPr>
        <p:spPr>
          <a:xfrm>
            <a:off x="8986933" y="2912939"/>
            <a:ext cx="72000" cy="72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6681FD6-802E-9476-2BAE-B7B36A5AE521}"/>
              </a:ext>
            </a:extLst>
          </p:cNvPr>
          <p:cNvSpPr/>
          <p:nvPr/>
        </p:nvSpPr>
        <p:spPr>
          <a:xfrm>
            <a:off x="3110008" y="3560639"/>
            <a:ext cx="72000" cy="72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508D738-B9FE-2B58-37B8-A8DAA02716A8}"/>
              </a:ext>
            </a:extLst>
          </p:cNvPr>
          <p:cNvSpPr/>
          <p:nvPr/>
        </p:nvSpPr>
        <p:spPr>
          <a:xfrm>
            <a:off x="8986933" y="3560639"/>
            <a:ext cx="72000" cy="72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32" name="사각형: 둥근 모서리 9">
            <a:extLst>
              <a:ext uri="{FF2B5EF4-FFF2-40B4-BE49-F238E27FC236}">
                <a16:creationId xmlns:a16="http://schemas.microsoft.com/office/drawing/2014/main" id="{AAE0D6B2-8BA6-6AB2-990F-B9EDB3CF60D4}"/>
              </a:ext>
            </a:extLst>
          </p:cNvPr>
          <p:cNvSpPr/>
          <p:nvPr/>
        </p:nvSpPr>
        <p:spPr>
          <a:xfrm>
            <a:off x="8347485" y="2427732"/>
            <a:ext cx="360000" cy="91438"/>
          </a:xfrm>
          <a:prstGeom prst="roundRect">
            <a:avLst>
              <a:gd name="adj" fmla="val 50000"/>
            </a:avLst>
          </a:prstGeom>
          <a:solidFill>
            <a:srgbClr val="00CCFF"/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사각형: 둥근 모서리 9">
            <a:extLst>
              <a:ext uri="{FF2B5EF4-FFF2-40B4-BE49-F238E27FC236}">
                <a16:creationId xmlns:a16="http://schemas.microsoft.com/office/drawing/2014/main" id="{AAE0D6B2-8BA6-6AB2-990F-B9EDB3CF60D4}"/>
              </a:ext>
            </a:extLst>
          </p:cNvPr>
          <p:cNvSpPr/>
          <p:nvPr/>
        </p:nvSpPr>
        <p:spPr>
          <a:xfrm>
            <a:off x="8878933" y="2433445"/>
            <a:ext cx="108000" cy="91438"/>
          </a:xfrm>
          <a:prstGeom prst="roundRect">
            <a:avLst>
              <a:gd name="adj" fmla="val 50000"/>
            </a:avLst>
          </a:prstGeom>
          <a:solidFill>
            <a:srgbClr val="00CCFF"/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82D7E-CEDF-E150-DB2F-DDB4848B58F3}"/>
              </a:ext>
            </a:extLst>
          </p:cNvPr>
          <p:cNvSpPr txBox="1"/>
          <p:nvPr/>
        </p:nvSpPr>
        <p:spPr>
          <a:xfrm>
            <a:off x="6872116" y="3842849"/>
            <a:ext cx="2186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이서윤체" panose="02010600000101010101" pitchFamily="2" charset="-127"/>
                <a:ea typeface="이서윤체" panose="02010600000101010101" pitchFamily="2" charset="-127"/>
              </a:rPr>
              <a:t>김선오</a:t>
            </a:r>
            <a:r>
              <a:rPr lang="ko-KR" altLang="en-US" sz="1600" dirty="0">
                <a:latin typeface="이서윤체" panose="02010600000101010101" pitchFamily="2" charset="-127"/>
                <a:ea typeface="이서윤체" panose="02010600000101010101" pitchFamily="2" charset="-127"/>
              </a:rPr>
              <a:t> 김지수 </a:t>
            </a:r>
            <a:r>
              <a:rPr lang="ko-KR" altLang="en-US" sz="1600" dirty="0" err="1">
                <a:latin typeface="이서윤체" panose="02010600000101010101" pitchFamily="2" charset="-127"/>
                <a:ea typeface="이서윤체" panose="02010600000101010101" pitchFamily="2" charset="-127"/>
              </a:rPr>
              <a:t>김희만</a:t>
            </a:r>
            <a:r>
              <a:rPr lang="ko-KR" altLang="en-US" sz="1600" dirty="0">
                <a:latin typeface="이서윤체" panose="02010600000101010101" pitchFamily="2" charset="-127"/>
                <a:ea typeface="이서윤체" panose="02010600000101010101" pitchFamily="2" charset="-127"/>
              </a:rPr>
              <a:t> 이용기</a:t>
            </a:r>
          </a:p>
        </p:txBody>
      </p:sp>
    </p:spTree>
    <p:extLst>
      <p:ext uri="{BB962C8B-B14F-4D97-AF65-F5344CB8AC3E}">
        <p14:creationId xmlns:p14="http://schemas.microsoft.com/office/powerpoint/2010/main" val="3994979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875547-7AA3-8BE1-E3D4-190A4CDA5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0F518C1-9A6D-2EE0-0C26-1CFE351036BD}"/>
              </a:ext>
            </a:extLst>
          </p:cNvPr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D88FE11-7DAF-C528-E157-273703E71683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3D47FD17-A1A1-F841-B522-0FBE7D8FB50B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10E41B45-81B2-C38F-6AB6-621B1503BF5D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tabLst>
                    <a:tab pos="7532688" algn="l"/>
                  </a:tabLst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6D5D638-C337-BF50-D060-757E750C3F48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C3C25B75-C20D-5B7F-75AE-08511E30BB62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E513BD11-8B66-5689-4F4F-CCE618DE33B5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ko-KR" altLang="en-US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데이터 수집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78A0E06-2397-536E-D774-F83B57393288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A9081D0F-A839-3B84-8CD3-E5AE0BD76C03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D78120CA-72CC-C213-C409-A2688554AA8F}"/>
              </a:ext>
            </a:extLst>
          </p:cNvPr>
          <p:cNvSpPr/>
          <p:nvPr/>
        </p:nvSpPr>
        <p:spPr>
          <a:xfrm>
            <a:off x="2825797" y="2025343"/>
            <a:ext cx="6328959" cy="2807313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8C0592A-E0D3-7391-FC9D-F28B716A5C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0" b="88000" l="4906" r="93962">
                        <a14:foregroundMark x1="10189" y1="48000" x2="26415" y2="49333"/>
                        <a14:foregroundMark x1="4906" y1="40000" x2="14717" y2="50667"/>
                        <a14:foregroundMark x1="89811" y1="44000" x2="93962" y2="4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411892">
            <a:off x="4858993" y="1762221"/>
            <a:ext cx="2262569" cy="64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E0E2839-D0BF-E949-3080-D5C8DB981523}"/>
              </a:ext>
            </a:extLst>
          </p:cNvPr>
          <p:cNvSpPr txBox="1"/>
          <p:nvPr/>
        </p:nvSpPr>
        <p:spPr>
          <a:xfrm>
            <a:off x="3009257" y="2773556"/>
            <a:ext cx="61734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이서윤체" panose="02010600000101010101" pitchFamily="2" charset="-127"/>
                <a:ea typeface="이서윤체" panose="02010600000101010101" pitchFamily="2" charset="-127"/>
              </a:rPr>
              <a:t>주택 거래 </a:t>
            </a:r>
            <a:r>
              <a:rPr lang="ko-KR" altLang="en-US" sz="2200" dirty="0" err="1">
                <a:latin typeface="이서윤체" panose="02010600000101010101" pitchFamily="2" charset="-127"/>
                <a:ea typeface="이서윤체" panose="02010600000101010101" pitchFamily="2" charset="-127"/>
              </a:rPr>
              <a:t>실거래가에</a:t>
            </a:r>
            <a:r>
              <a:rPr lang="ko-KR" altLang="en-US" sz="2200" dirty="0">
                <a:latin typeface="이서윤체" panose="02010600000101010101" pitchFamily="2" charset="-127"/>
                <a:ea typeface="이서윤체" panose="02010600000101010101" pitchFamily="2" charset="-127"/>
              </a:rPr>
              <a:t> 많이 반영되는 병원</a:t>
            </a:r>
            <a:r>
              <a:rPr lang="en-US" altLang="ko-KR" sz="2200" dirty="0"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2200" dirty="0">
                <a:latin typeface="이서윤체" panose="02010600000101010101" pitchFamily="2" charset="-127"/>
                <a:ea typeface="이서윤체" panose="02010600000101010101" pitchFamily="2" charset="-127"/>
              </a:rPr>
              <a:t>공원</a:t>
            </a:r>
            <a:r>
              <a:rPr lang="en-US" altLang="ko-KR" sz="2200" dirty="0"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</a:p>
          <a:p>
            <a:r>
              <a:rPr lang="ko-KR" altLang="en-US" sz="2200" dirty="0">
                <a:latin typeface="이서윤체" panose="02010600000101010101" pitchFamily="2" charset="-127"/>
                <a:ea typeface="이서윤체" panose="02010600000101010101" pitchFamily="2" charset="-127"/>
              </a:rPr>
              <a:t>교통수단</a:t>
            </a:r>
            <a:r>
              <a:rPr lang="en-US" altLang="ko-KR" sz="2200" dirty="0"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2200" dirty="0">
                <a:latin typeface="이서윤체" panose="02010600000101010101" pitchFamily="2" charset="-127"/>
                <a:ea typeface="이서윤체" panose="02010600000101010101" pitchFamily="2" charset="-127"/>
              </a:rPr>
              <a:t>유통업체</a:t>
            </a:r>
            <a:r>
              <a:rPr lang="en-US" altLang="ko-KR" sz="2200" dirty="0"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2200" dirty="0">
                <a:latin typeface="이서윤체" panose="02010600000101010101" pitchFamily="2" charset="-127"/>
                <a:ea typeface="이서윤체" panose="02010600000101010101" pitchFamily="2" charset="-127"/>
              </a:rPr>
              <a:t>해당 행정 자치구의 인구수</a:t>
            </a:r>
            <a:r>
              <a:rPr lang="en-US" altLang="ko-KR" sz="2200" dirty="0"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2200" dirty="0">
                <a:latin typeface="이서윤체" panose="02010600000101010101" pitchFamily="2" charset="-127"/>
                <a:ea typeface="이서윤체" panose="02010600000101010101" pitchFamily="2" charset="-127"/>
              </a:rPr>
              <a:t>개발계획</a:t>
            </a:r>
            <a:r>
              <a:rPr lang="en-US" altLang="ko-KR" sz="2200" dirty="0"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</a:p>
          <a:p>
            <a:r>
              <a:rPr lang="ko-KR" altLang="en-US" sz="2200" dirty="0">
                <a:latin typeface="이서윤체" panose="02010600000101010101" pitchFamily="2" charset="-127"/>
                <a:ea typeface="이서윤체" panose="02010600000101010101" pitchFamily="2" charset="-127"/>
              </a:rPr>
              <a:t>부동산 실거래가</a:t>
            </a:r>
            <a:r>
              <a:rPr lang="en-US" altLang="ko-KR" sz="2200" dirty="0"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  <a:r>
              <a:rPr lang="ko-KR" altLang="en-US" sz="2200" dirty="0">
                <a:latin typeface="이서윤체" panose="02010600000101010101" pitchFamily="2" charset="-127"/>
                <a:ea typeface="이서윤체" panose="02010600000101010101" pitchFamily="2" charset="-127"/>
              </a:rPr>
              <a:t>거래량의</a:t>
            </a:r>
            <a:endParaRPr lang="en-US" altLang="ko-KR" sz="2200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en-US" altLang="ko-KR" sz="2200" dirty="0">
                <a:latin typeface="이서윤체" panose="02010600000101010101" pitchFamily="2" charset="-127"/>
                <a:ea typeface="이서윤체" panose="02010600000101010101" pitchFamily="2" charset="-127"/>
              </a:rPr>
              <a:t>2015~2023</a:t>
            </a:r>
            <a:r>
              <a:rPr lang="ko-KR" altLang="en-US" sz="2200" dirty="0">
                <a:latin typeface="이서윤체" panose="02010600000101010101" pitchFamily="2" charset="-127"/>
                <a:ea typeface="이서윤체" panose="02010600000101010101" pitchFamily="2" charset="-127"/>
              </a:rPr>
              <a:t>년 데이터들을 수집</a:t>
            </a:r>
            <a:r>
              <a:rPr lang="en-US" altLang="ko-KR" sz="2200" dirty="0"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  <a:endParaRPr lang="ko-KR" altLang="en-US" sz="2200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3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ko-KR" altLang="en-US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데이터 </a:t>
                </a:r>
                <a:r>
                  <a:rPr lang="ko-KR" altLang="en-US" sz="2400" dirty="0" err="1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전처리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 </a:t>
                </a:r>
                <a:r>
                  <a:rPr lang="ko-KR" altLang="en-US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과정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31DA354-29EF-785E-DEF4-9EF89AB44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33" y="1025904"/>
            <a:ext cx="2789438" cy="50701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A20D4D-C037-9533-04F4-160521AA9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971" y="1182311"/>
            <a:ext cx="1678517" cy="49768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3453D4-DB6A-2551-1822-5E2ABCCD2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533662"/>
            <a:ext cx="3744142" cy="17906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20DC122-9760-8508-9B10-0DEDBAA14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7982" y="572182"/>
            <a:ext cx="1823581" cy="589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15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0E6514-0767-D9E5-055D-AB9EE226B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3545F73-B8B9-DCFD-5CC3-4B8C89744FE8}"/>
              </a:ext>
            </a:extLst>
          </p:cNvPr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46E250D-A342-419F-0D9A-57FE18022B34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F5E97149-7747-629A-6637-FF84F0E55093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05471BC7-D061-8AE3-FE36-008BF6039F19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1FEB81-ECEF-3717-30FB-C865517E5F6C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9BD9A931-975B-FCA7-5A52-F60871EB1CCF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A1D3F20-0643-10D0-6B7A-F7FBAC76594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데이터 </a:t>
                </a:r>
                <a:r>
                  <a:rPr kumimoji="0" lang="ko-KR" alt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전처리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(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모든 데이터 통합 </a:t>
                </a:r>
                <a:r>
                  <a:rPr kumimoji="0" lang="ko-KR" alt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전처리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)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페이퍼로지 8 ExtraBold" pitchFamily="2" charset="-127"/>
                  <a:ea typeface="페이퍼로지 8 ExtraBold" pitchFamily="2" charset="-127"/>
                  <a:cs typeface="+mn-cs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DFF633A3-755C-14AB-1D90-591E3ECE606E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3B0DD60-46AD-3BBD-B570-34EE02D57A3F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B72E931-24AB-B1B0-6EBF-AB48B69F33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9392"/>
          <a:stretch/>
        </p:blipFill>
        <p:spPr>
          <a:xfrm>
            <a:off x="492649" y="775718"/>
            <a:ext cx="5855599" cy="27158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A19F91-201B-61FE-9BB2-6249E7A067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5570" b="58487"/>
          <a:stretch/>
        </p:blipFill>
        <p:spPr>
          <a:xfrm>
            <a:off x="984761" y="3545262"/>
            <a:ext cx="3277308" cy="131616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59442FD4-97D1-6D5B-EAEF-5B7C722B83E2}"/>
              </a:ext>
            </a:extLst>
          </p:cNvPr>
          <p:cNvSpPr/>
          <p:nvPr/>
        </p:nvSpPr>
        <p:spPr>
          <a:xfrm>
            <a:off x="1331231" y="1198181"/>
            <a:ext cx="268198" cy="24625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EBC227-B2D9-556C-327F-D8B00122B704}"/>
              </a:ext>
            </a:extLst>
          </p:cNvPr>
          <p:cNvSpPr txBox="1"/>
          <p:nvPr/>
        </p:nvSpPr>
        <p:spPr>
          <a:xfrm>
            <a:off x="7372616" y="1698972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페이퍼로지 6 SemiBold" pitchFamily="2" charset="-127"/>
                <a:ea typeface="페이퍼로지 6 SemiBold" pitchFamily="2" charset="-127"/>
              </a:rPr>
              <a:t>‘</a:t>
            </a:r>
            <a:r>
              <a:rPr lang="ko-KR" altLang="en-US" dirty="0">
                <a:latin typeface="페이퍼로지 6 SemiBold" pitchFamily="2" charset="-127"/>
                <a:ea typeface="페이퍼로지 6 SemiBold" pitchFamily="2" charset="-127"/>
              </a:rPr>
              <a:t>구</a:t>
            </a:r>
            <a:r>
              <a:rPr lang="en-US" altLang="ko-KR" dirty="0">
                <a:latin typeface="페이퍼로지 6 SemiBold" pitchFamily="2" charset="-127"/>
                <a:ea typeface="페이퍼로지 6 SemiBold" pitchFamily="2" charset="-127"/>
              </a:rPr>
              <a:t>＇</a:t>
            </a:r>
            <a:r>
              <a:rPr lang="ko-KR" altLang="en-US" dirty="0">
                <a:latin typeface="페이퍼로지 6 SemiBold" pitchFamily="2" charset="-127"/>
                <a:ea typeface="페이퍼로지 6 SemiBold" pitchFamily="2" charset="-127"/>
              </a:rPr>
              <a:t>로 통일</a:t>
            </a: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751A49B7-397B-7E59-DD76-28740ED02AFD}"/>
              </a:ext>
            </a:extLst>
          </p:cNvPr>
          <p:cNvSpPr/>
          <p:nvPr/>
        </p:nvSpPr>
        <p:spPr>
          <a:xfrm>
            <a:off x="6348248" y="1198181"/>
            <a:ext cx="967218" cy="2181618"/>
          </a:xfrm>
          <a:custGeom>
            <a:avLst/>
            <a:gdLst>
              <a:gd name="connsiteX0" fmla="*/ 0 w 861848"/>
              <a:gd name="connsiteY0" fmla="*/ 0 h 2039007"/>
              <a:gd name="connsiteX1" fmla="*/ 861848 w 861848"/>
              <a:gd name="connsiteY1" fmla="*/ 0 h 2039007"/>
              <a:gd name="connsiteX2" fmla="*/ 861848 w 861848"/>
              <a:gd name="connsiteY2" fmla="*/ 2039007 h 2039007"/>
              <a:gd name="connsiteX3" fmla="*/ 105103 w 861848"/>
              <a:gd name="connsiteY3" fmla="*/ 2039007 h 2039007"/>
              <a:gd name="connsiteX4" fmla="*/ 105103 w 861848"/>
              <a:gd name="connsiteY4" fmla="*/ 2039007 h 2039007"/>
              <a:gd name="connsiteX5" fmla="*/ 105103 w 861848"/>
              <a:gd name="connsiteY5" fmla="*/ 2039007 h 203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848" h="2039007">
                <a:moveTo>
                  <a:pt x="0" y="0"/>
                </a:moveTo>
                <a:lnTo>
                  <a:pt x="861848" y="0"/>
                </a:lnTo>
                <a:lnTo>
                  <a:pt x="861848" y="2039007"/>
                </a:lnTo>
                <a:lnTo>
                  <a:pt x="105103" y="2039007"/>
                </a:lnTo>
                <a:lnTo>
                  <a:pt x="105103" y="2039007"/>
                </a:lnTo>
                <a:lnTo>
                  <a:pt x="105103" y="203900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7170A8-A6F6-2F33-45E9-0A518C8F3643}"/>
              </a:ext>
            </a:extLst>
          </p:cNvPr>
          <p:cNvSpPr txBox="1"/>
          <p:nvPr/>
        </p:nvSpPr>
        <p:spPr>
          <a:xfrm>
            <a:off x="4229343" y="4024856"/>
            <a:ext cx="3798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이서윤체" panose="02010600000101010101" pitchFamily="2" charset="-127"/>
                <a:ea typeface="이서윤체" panose="02010600000101010101" pitchFamily="2" charset="-127"/>
              </a:rPr>
              <a:t>데이터 프레임들을 </a:t>
            </a:r>
            <a:r>
              <a:rPr lang="en-US" altLang="ko-KR" sz="1600" dirty="0" err="1">
                <a:latin typeface="이서윤체" panose="02010600000101010101" pitchFamily="2" charset="-127"/>
                <a:ea typeface="이서윤체" panose="02010600000101010101" pitchFamily="2" charset="-127"/>
              </a:rPr>
              <a:t>dfs</a:t>
            </a:r>
            <a:r>
              <a:rPr lang="en-US" altLang="ko-KR" sz="1600" dirty="0"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ko-KR" altLang="en-US" sz="1600" dirty="0">
                <a:latin typeface="이서윤체" panose="02010600000101010101" pitchFamily="2" charset="-127"/>
                <a:ea typeface="이서윤체" panose="02010600000101010101" pitchFamily="2" charset="-127"/>
              </a:rPr>
              <a:t>변수에 </a:t>
            </a:r>
            <a:endParaRPr lang="en-US" altLang="ko-KR" sz="1600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ko-KR" altLang="en-US" sz="1600" dirty="0">
                <a:latin typeface="이서윤체" panose="02010600000101010101" pitchFamily="2" charset="-127"/>
                <a:ea typeface="이서윤체" panose="02010600000101010101" pitchFamily="2" charset="-127"/>
              </a:rPr>
              <a:t>리스트 형식으로 넣어서 그룹으로</a:t>
            </a:r>
            <a:r>
              <a:rPr lang="en-US" altLang="ko-KR" sz="1600" dirty="0"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lang="ko-KR" altLang="en-US" sz="1600" dirty="0">
                <a:latin typeface="이서윤체" panose="02010600000101010101" pitchFamily="2" charset="-127"/>
                <a:ea typeface="이서윤체" panose="02010600000101010101" pitchFamily="2" charset="-127"/>
              </a:rPr>
              <a:t>묶음</a:t>
            </a:r>
            <a:r>
              <a:rPr lang="en-US" altLang="ko-KR" sz="1600" dirty="0"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  <a:endParaRPr lang="ko-KR" altLang="en-US" sz="1600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41" name="화살표: 아래로 구부러짐 40">
            <a:extLst>
              <a:ext uri="{FF2B5EF4-FFF2-40B4-BE49-F238E27FC236}">
                <a16:creationId xmlns:a16="http://schemas.microsoft.com/office/drawing/2014/main" id="{E0050A79-0E5A-F321-1CBE-80E7D5FB2BB9}"/>
              </a:ext>
            </a:extLst>
          </p:cNvPr>
          <p:cNvSpPr/>
          <p:nvPr/>
        </p:nvSpPr>
        <p:spPr>
          <a:xfrm rot="227569">
            <a:off x="3765562" y="3578765"/>
            <a:ext cx="1295625" cy="489479"/>
          </a:xfrm>
          <a:prstGeom prst="curvedDownArrow">
            <a:avLst>
              <a:gd name="adj1" fmla="val 39379"/>
              <a:gd name="adj2" fmla="val 154342"/>
              <a:gd name="adj3" fmla="val 454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99AEFFC-2688-1E3C-DE35-29B63EF20E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941"/>
          <a:stretch/>
        </p:blipFill>
        <p:spPr>
          <a:xfrm>
            <a:off x="872673" y="5069612"/>
            <a:ext cx="5428004" cy="1434088"/>
          </a:xfrm>
          <a:prstGeom prst="rect">
            <a:avLst/>
          </a:prstGeom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6D26FC01-B3CF-74A5-B336-E096C61E92E2}"/>
              </a:ext>
            </a:extLst>
          </p:cNvPr>
          <p:cNvSpPr/>
          <p:nvPr/>
        </p:nvSpPr>
        <p:spPr>
          <a:xfrm>
            <a:off x="3907816" y="5211395"/>
            <a:ext cx="1038897" cy="992552"/>
          </a:xfrm>
          <a:prstGeom prst="rightArrow">
            <a:avLst/>
          </a:prstGeom>
          <a:solidFill>
            <a:srgbClr val="99C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16765BE-68E9-94BC-C5C7-99F80645EAAC}"/>
              </a:ext>
            </a:extLst>
          </p:cNvPr>
          <p:cNvGrpSpPr/>
          <p:nvPr/>
        </p:nvGrpSpPr>
        <p:grpSpPr>
          <a:xfrm>
            <a:off x="4991019" y="4692044"/>
            <a:ext cx="4328668" cy="1935550"/>
            <a:chOff x="7614898" y="4295416"/>
            <a:chExt cx="4549435" cy="2018357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E4CF3C1D-38A0-9904-D66C-15577BA07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3941" r="46532"/>
            <a:stretch/>
          </p:blipFill>
          <p:spPr>
            <a:xfrm>
              <a:off x="7614898" y="4295416"/>
              <a:ext cx="4084639" cy="2018357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011EF9C-9EF1-59FC-173C-C53F4BC4107A}"/>
                </a:ext>
              </a:extLst>
            </p:cNvPr>
            <p:cNvSpPr/>
            <p:nvPr/>
          </p:nvSpPr>
          <p:spPr>
            <a:xfrm>
              <a:off x="7704167" y="4510353"/>
              <a:ext cx="935335" cy="2604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FEA729-477D-BCEB-869D-6FC3DF4E4176}"/>
                </a:ext>
              </a:extLst>
            </p:cNvPr>
            <p:cNvSpPr txBox="1"/>
            <p:nvPr/>
          </p:nvSpPr>
          <p:spPr>
            <a:xfrm>
              <a:off x="8791037" y="4490068"/>
              <a:ext cx="3373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페이퍼로지 6 SemiBold" pitchFamily="2" charset="-127"/>
                  <a:ea typeface="페이퍼로지 6 SemiBold" pitchFamily="2" charset="-127"/>
                </a:rPr>
                <a:t>For</a:t>
              </a:r>
              <a:r>
                <a:rPr lang="ko-KR" altLang="en-US" sz="1400" dirty="0">
                  <a:latin typeface="페이퍼로지 6 SemiBold" pitchFamily="2" charset="-127"/>
                  <a:ea typeface="페이퍼로지 6 SemiBold" pitchFamily="2" charset="-127"/>
                </a:rPr>
                <a:t>문을 통해 </a:t>
              </a:r>
              <a:r>
                <a:rPr lang="en-US" altLang="ko-KR" sz="1400" dirty="0">
                  <a:latin typeface="페이퍼로지 6 SemiBold" pitchFamily="2" charset="-127"/>
                  <a:ea typeface="페이퍼로지 6 SemiBold" pitchFamily="2" charset="-127"/>
                </a:rPr>
                <a:t>merge </a:t>
              </a:r>
              <a:r>
                <a:rPr lang="ko-KR" altLang="en-US" sz="1400" dirty="0">
                  <a:latin typeface="페이퍼로지 6 SemiBold" pitchFamily="2" charset="-127"/>
                  <a:ea typeface="페이퍼로지 6 SemiBold" pitchFamily="2" charset="-127"/>
                </a:rPr>
                <a:t>작업 반복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46667F3-C9CF-1749-B6AD-09D43D318B6F}"/>
              </a:ext>
            </a:extLst>
          </p:cNvPr>
          <p:cNvSpPr/>
          <p:nvPr/>
        </p:nvSpPr>
        <p:spPr>
          <a:xfrm>
            <a:off x="803499" y="5004937"/>
            <a:ext cx="2947292" cy="1522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26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1F4FCF-2A54-CB86-4DC9-A1551A92B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B0FB643-3F7A-8D94-E556-B13A40E0796B}"/>
              </a:ext>
            </a:extLst>
          </p:cNvPr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D12EE38-D409-E5F1-A7EF-B4CFC0B7B80C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901309E-DF0E-C6E4-01BC-F03922A6DA9D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DCE2224-8202-6AE2-706C-77DDF8EF93AB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90D2959-9C3F-FCAB-E1A2-7CC421494D69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F72CF355-D159-9F57-321B-9F332B35F6DF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0A076551-898D-107A-A649-577FAD384A5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ko-KR" altLang="en-US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데이터 </a:t>
                </a:r>
                <a:r>
                  <a:rPr lang="ko-KR" altLang="en-US" sz="2400" dirty="0" err="1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전처리</a:t>
                </a:r>
                <a:r>
                  <a:rPr lang="ko-KR" altLang="en-US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 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(</a:t>
                </a:r>
                <a:r>
                  <a:rPr lang="ko-KR" altLang="en-US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모든 데이터 통합 </a:t>
                </a:r>
                <a:r>
                  <a:rPr lang="ko-KR" altLang="en-US" sz="2400" dirty="0" err="1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전처리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)</a:t>
                </a:r>
                <a:endParaRPr lang="ko-KR" altLang="en-US" sz="2400" dirty="0">
                  <a:solidFill>
                    <a:prstClr val="black"/>
                  </a:solidFill>
                  <a:latin typeface="페이퍼로지 8 ExtraBold" pitchFamily="2" charset="-127"/>
                  <a:ea typeface="페이퍼로지 8 ExtraBold" pitchFamily="2" charset="-127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8A083706-78FA-EC73-F754-E373109EAA73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DD1096BB-31E7-D637-10F9-FBCBD1549943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0F7CB2D-484D-099F-EBFE-88B4795EE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60" y="1041463"/>
            <a:ext cx="3829247" cy="8826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27950F-F6CD-C871-283B-C8C1DC3D9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972" y="1180186"/>
            <a:ext cx="4235668" cy="34291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04A8F9F-2C98-60E1-6622-1E79178354F9}"/>
              </a:ext>
            </a:extLst>
          </p:cNvPr>
          <p:cNvCxnSpPr/>
          <p:nvPr/>
        </p:nvCxnSpPr>
        <p:spPr>
          <a:xfrm>
            <a:off x="2255108" y="1390135"/>
            <a:ext cx="9020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B9825E-9373-8482-FD3D-11D19B669293}"/>
              </a:ext>
            </a:extLst>
          </p:cNvPr>
          <p:cNvSpPr txBox="1"/>
          <p:nvPr/>
        </p:nvSpPr>
        <p:spPr>
          <a:xfrm>
            <a:off x="2275214" y="1407849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함수 적용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745B26D-52AF-D115-49A6-5238FAAC0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779" y="4076682"/>
            <a:ext cx="6407479" cy="8636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C97303C-03A7-F813-9411-88599E9A2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72" y="5622154"/>
            <a:ext cx="6388428" cy="857294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CA54033-9670-6A05-482D-2339840B50E8}"/>
              </a:ext>
            </a:extLst>
          </p:cNvPr>
          <p:cNvSpPr/>
          <p:nvPr/>
        </p:nvSpPr>
        <p:spPr>
          <a:xfrm>
            <a:off x="4335647" y="4062394"/>
            <a:ext cx="745630" cy="20240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54F385-BC99-20E7-EC7D-2FF7BEF2F71B}"/>
              </a:ext>
            </a:extLst>
          </p:cNvPr>
          <p:cNvSpPr txBox="1"/>
          <p:nvPr/>
        </p:nvSpPr>
        <p:spPr>
          <a:xfrm>
            <a:off x="3502456" y="4997476"/>
            <a:ext cx="2957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ㆍ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ㆍ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ㆍ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91079C-AD59-45F1-1F08-4CD5ACC28E60}"/>
              </a:ext>
            </a:extLst>
          </p:cNvPr>
          <p:cNvSpPr/>
          <p:nvPr/>
        </p:nvSpPr>
        <p:spPr>
          <a:xfrm>
            <a:off x="841506" y="2109255"/>
            <a:ext cx="7676759" cy="1625349"/>
          </a:xfrm>
          <a:prstGeom prst="rect">
            <a:avLst/>
          </a:prstGeom>
          <a:noFill/>
          <a:ln w="190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버스와 지하철의 데이터 중 자료가 없는 연도가 있기 때문에 데이터 병합 함수를 적용하기 전 컬럼명과 개수는 동일하게 존재하지만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＇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컬럼을 제외한 다른 컬럼의 값은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결측치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(Nan)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 가상의 데이터프레임을 만들어주는 함수를 구현하여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없는 데이터를 대체한다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없는 연도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버스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2015, 2016, 2017, 2018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없음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지하철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2016, 2017, 2018, 2019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없음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E845B-E76A-7971-C195-CF57819C7D9E}"/>
              </a:ext>
            </a:extLst>
          </p:cNvPr>
          <p:cNvSpPr txBox="1"/>
          <p:nvPr/>
        </p:nvSpPr>
        <p:spPr>
          <a:xfrm>
            <a:off x="2295105" y="3789895"/>
            <a:ext cx="833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데이터가 없는 버스 혹은 지하철의 경우 미리 만들어둔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bus_null_df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를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넣어줌으로서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 정상적으로 데이터가 병합될 수 있도록 함</a:t>
            </a:r>
            <a:endParaRPr lang="ko-KR" altLang="en-US" sz="1400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803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6496AD-0EB4-F6EE-70E2-E3E355212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FDC43F7-2611-26E1-5AD3-500A6DD10F75}"/>
              </a:ext>
            </a:extLst>
          </p:cNvPr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F704933-FFF0-BDF2-0664-77A0C582D516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0325715-EF8C-B27F-3DDD-5EF3B151A2D7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D40DCCC7-E9C1-CAD4-EA42-2AA6A84A130B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43086CF-56EB-3830-7C11-57004CC1F8F5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4AB2484E-4E9C-F7DB-9CFD-2E246F76E666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01E89442-B11A-74B7-FF30-41C59F05B905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ko-KR" altLang="en-US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데이터 </a:t>
                </a:r>
                <a:r>
                  <a:rPr lang="ko-KR" altLang="en-US" sz="2400" dirty="0" err="1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전처리</a:t>
                </a:r>
                <a:r>
                  <a:rPr lang="ko-KR" altLang="en-US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 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(</a:t>
                </a:r>
                <a:r>
                  <a:rPr lang="ko-KR" altLang="en-US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모든 데이터 통합 </a:t>
                </a:r>
                <a:r>
                  <a:rPr lang="ko-KR" altLang="en-US" sz="2400" dirty="0" err="1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전처리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)</a:t>
                </a:r>
                <a:endParaRPr lang="ko-KR" altLang="en-US" sz="2400" dirty="0">
                  <a:solidFill>
                    <a:prstClr val="black"/>
                  </a:solidFill>
                  <a:latin typeface="페이퍼로지 8 ExtraBold" pitchFamily="2" charset="-127"/>
                  <a:ea typeface="페이퍼로지 8 ExtraBold" pitchFamily="2" charset="-127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BD455142-E467-947C-F1C9-390149142C16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677AEACF-B968-ECFC-5750-2BDFDE53D2CE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69651DC-2E2A-1EDD-1833-1BA9E016B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32" y="865942"/>
            <a:ext cx="5638760" cy="7602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B3D192-BD22-3725-A1CF-8701027FF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07" y="2049343"/>
            <a:ext cx="2291252" cy="405945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9DB4E26-68A8-5C96-2593-10891895116A}"/>
              </a:ext>
            </a:extLst>
          </p:cNvPr>
          <p:cNvSpPr/>
          <p:nvPr/>
        </p:nvSpPr>
        <p:spPr>
          <a:xfrm>
            <a:off x="790832" y="2874105"/>
            <a:ext cx="1895218" cy="22628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584D47-74C6-C776-7234-E9FAAD219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8800" y="3897867"/>
            <a:ext cx="2386442" cy="16754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27FD18-9B3F-0EAE-524A-CBE5032BE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039" y="3897867"/>
            <a:ext cx="2435719" cy="16331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3EE24A-FA90-DFB0-11A2-F20ED21BE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0555" y="3855629"/>
            <a:ext cx="2555392" cy="16754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DC4CC58-16AC-7735-C1FB-AA2063A711A7}"/>
              </a:ext>
            </a:extLst>
          </p:cNvPr>
          <p:cNvSpPr txBox="1"/>
          <p:nvPr/>
        </p:nvSpPr>
        <p:spPr>
          <a:xfrm>
            <a:off x="4437253" y="5588216"/>
            <a:ext cx="8279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(2015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508D76-1170-86A6-109F-34CFD4721DD3}"/>
              </a:ext>
            </a:extLst>
          </p:cNvPr>
          <p:cNvSpPr txBox="1"/>
          <p:nvPr/>
        </p:nvSpPr>
        <p:spPr>
          <a:xfrm>
            <a:off x="7040776" y="5588216"/>
            <a:ext cx="8279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(2016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1B9AB7-BEF9-8A8D-ABD8-D58D056165F3}"/>
              </a:ext>
            </a:extLst>
          </p:cNvPr>
          <p:cNvSpPr txBox="1"/>
          <p:nvPr/>
        </p:nvSpPr>
        <p:spPr>
          <a:xfrm>
            <a:off x="9644299" y="5592728"/>
            <a:ext cx="8279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(2019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335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0DBB50-D9D4-6F83-DE7B-3687F7A7F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A900747-DE79-79FD-DEFA-30023C79996A}"/>
              </a:ext>
            </a:extLst>
          </p:cNvPr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FB0591B-6225-BEB3-C9E8-9944AF1EBF96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8FF710DD-D377-07F0-3AB4-0641703A4E10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F78E2C8E-FADE-0986-1793-A50CFED73870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9A07F9E-8094-B536-8550-A001E79CDA94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244CA1A8-853B-1495-59F0-052F73E1437E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44014D1A-E3FA-FC4B-A1CF-0422434F7F7E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ko-KR" altLang="en-US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데이터 </a:t>
                </a:r>
                <a:r>
                  <a:rPr lang="ko-KR" altLang="en-US" sz="2400" dirty="0" err="1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전처리</a:t>
                </a:r>
                <a:r>
                  <a:rPr lang="ko-KR" altLang="en-US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 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(</a:t>
                </a:r>
                <a:r>
                  <a:rPr lang="ko-KR" altLang="en-US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모든 데이터 통합 </a:t>
                </a:r>
                <a:r>
                  <a:rPr lang="ko-KR" altLang="en-US" sz="2400" dirty="0" err="1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전처리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)</a:t>
                </a:r>
                <a:endParaRPr lang="ko-KR" altLang="en-US" sz="2400" dirty="0">
                  <a:solidFill>
                    <a:prstClr val="black"/>
                  </a:solidFill>
                  <a:latin typeface="페이퍼로지 8 ExtraBold" pitchFamily="2" charset="-127"/>
                  <a:ea typeface="페이퍼로지 8 ExtraBold" pitchFamily="2" charset="-127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5316D8DE-3A8D-D315-B62F-DE8646FAE20F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1C646F0-28E1-8542-7B39-D26FD8A52061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512D2CB-28E7-6646-CDBC-FDE582B61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37" y="883732"/>
            <a:ext cx="5747506" cy="53070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298080-62A3-0187-AF05-88948EF37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80" y="3056645"/>
            <a:ext cx="4369025" cy="4254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3C2BBC-CF8E-8BBA-F2CC-42B4D9DB3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880" y="3696049"/>
            <a:ext cx="2017058" cy="14635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C28184-A435-1406-B35A-58A20287F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6154" y="3667221"/>
            <a:ext cx="2153697" cy="1467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CA1F0E-2355-2898-8FA3-DFE1EE1036DC}"/>
              </a:ext>
            </a:extLst>
          </p:cNvPr>
          <p:cNvSpPr txBox="1"/>
          <p:nvPr/>
        </p:nvSpPr>
        <p:spPr>
          <a:xfrm>
            <a:off x="7051261" y="5216796"/>
            <a:ext cx="8279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(2015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FBB9A-3A8A-66D4-F923-0C9ED35B171B}"/>
              </a:ext>
            </a:extLst>
          </p:cNvPr>
          <p:cNvSpPr txBox="1"/>
          <p:nvPr/>
        </p:nvSpPr>
        <p:spPr>
          <a:xfrm>
            <a:off x="9654854" y="5216796"/>
            <a:ext cx="8279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(2016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196EB4-D986-191C-6AA9-583EEB70823C}"/>
              </a:ext>
            </a:extLst>
          </p:cNvPr>
          <p:cNvSpPr/>
          <p:nvPr/>
        </p:nvSpPr>
        <p:spPr>
          <a:xfrm>
            <a:off x="6420880" y="932500"/>
            <a:ext cx="5350731" cy="1996051"/>
          </a:xfrm>
          <a:prstGeom prst="rect">
            <a:avLst/>
          </a:prstGeom>
          <a:noFill/>
          <a:ln w="190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ai_concat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데이터프레임 중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결측치가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있는 연도와 없는 연도를 분리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만약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결측치가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연도 사이 사이에 있을 경우 양 옆에 있는 연도의 합을 평균한 값을 넣어주기 위해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if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문을 사용하여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결측치가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있는 연도에 평균값을 넣어준다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1292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525599-31C5-FEB2-FFF8-1EAA6C080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B756210-E157-22BD-B148-97E1E4F7C525}"/>
              </a:ext>
            </a:extLst>
          </p:cNvPr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82BC39C-6544-B023-FB59-8D959ED17D37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0D90614-50F9-A4EB-C564-690080250492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3EF63A7-8C85-1E42-4679-10E48CEB059A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3542A0F-D5EA-2C98-2A39-7092CB3D65F9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B8916EAE-AA0A-CDD4-0B95-CB21E559351E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00C4DB16-9DB8-922C-6F42-0F85645BB851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ko-KR" altLang="en-US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데이터 </a:t>
                </a:r>
                <a:r>
                  <a:rPr lang="ko-KR" altLang="en-US" sz="2400" dirty="0" err="1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전처리</a:t>
                </a:r>
                <a:r>
                  <a:rPr lang="ko-KR" altLang="en-US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 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(</a:t>
                </a:r>
                <a:r>
                  <a:rPr lang="ko-KR" altLang="en-US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모든 데이터 통합 </a:t>
                </a:r>
                <a:r>
                  <a:rPr lang="ko-KR" altLang="en-US" sz="2400" dirty="0" err="1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전처리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)</a:t>
                </a:r>
                <a:endParaRPr lang="ko-KR" altLang="en-US" sz="2400" dirty="0">
                  <a:solidFill>
                    <a:prstClr val="black"/>
                  </a:solidFill>
                  <a:latin typeface="페이퍼로지 8 ExtraBold" pitchFamily="2" charset="-127"/>
                  <a:ea typeface="페이퍼로지 8 ExtraBold" pitchFamily="2" charset="-127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FB8FAE9-9469-8441-1BDB-E4BB8BB5C614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BBECE542-CB69-883D-B092-8A365E013D82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981CD27-F3D0-ACD5-70F0-7300BAA2A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51" y="1253029"/>
            <a:ext cx="7295461" cy="51765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DBECCD-7838-78F7-C5A7-AC03E9ED1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974" y="1007187"/>
            <a:ext cx="3230275" cy="547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01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E6576D-ADAA-FE1D-75CC-589A95DF6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8521974-3021-6E9F-6FF2-7C0BBBBAB925}"/>
              </a:ext>
            </a:extLst>
          </p:cNvPr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70985F3-B838-87B2-8EDD-3E18847FAE38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4CD25039-3182-45E3-7D3D-96A0293A5130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20C330E1-FF15-F81F-58AC-5DB5DE22A354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BB8D121-2C7F-481D-CDA4-3BC316B55E04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70DEE1DA-89FC-0B3E-5715-3723A13B4DAE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7115B0FC-18E7-C7D3-DBCC-D4AF5D016E44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데이터 분석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E5ACD0B8-A7EA-45E2-4A26-0AD9E1068C5B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AE136D64-2617-7767-B424-6E47F742BE40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E289158-132D-F5C4-3074-A58CD06AE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52" y="1510998"/>
            <a:ext cx="4402062" cy="32651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C8D05E-27CC-3E19-E017-2FE1754D9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09" y="1510998"/>
            <a:ext cx="4513082" cy="31979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00315D-1E70-8D4A-D9D2-C942391E1A9E}"/>
              </a:ext>
            </a:extLst>
          </p:cNvPr>
          <p:cNvSpPr txBox="1"/>
          <p:nvPr/>
        </p:nvSpPr>
        <p:spPr>
          <a:xfrm>
            <a:off x="2637140" y="5366675"/>
            <a:ext cx="755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페이퍼로지 6 SemiBold" pitchFamily="2" charset="-127"/>
                <a:ea typeface="페이퍼로지 6 SemiBold" pitchFamily="2" charset="-127"/>
              </a:rPr>
              <a:t>“ </a:t>
            </a:r>
            <a:r>
              <a:rPr lang="ko-KR" altLang="en-US" dirty="0">
                <a:latin typeface="페이퍼로지 6 SemiBold" pitchFamily="2" charset="-127"/>
                <a:ea typeface="페이퍼로지 6 SemiBold" pitchFamily="2" charset="-127"/>
              </a:rPr>
              <a:t>강남구</a:t>
            </a:r>
            <a:r>
              <a:rPr lang="en-US" altLang="ko-KR" dirty="0"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latin typeface="페이퍼로지 6 SemiBold" pitchFamily="2" charset="-127"/>
                <a:ea typeface="페이퍼로지 6 SemiBold" pitchFamily="2" charset="-127"/>
              </a:rPr>
              <a:t>서초구</a:t>
            </a:r>
            <a:r>
              <a:rPr lang="en-US" altLang="ko-KR" dirty="0"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latin typeface="페이퍼로지 6 SemiBold" pitchFamily="2" charset="-127"/>
                <a:ea typeface="페이퍼로지 6 SemiBold" pitchFamily="2" charset="-127"/>
              </a:rPr>
              <a:t>성동구</a:t>
            </a:r>
            <a:r>
              <a:rPr lang="en-US" altLang="ko-KR" dirty="0"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latin typeface="페이퍼로지 6 SemiBold" pitchFamily="2" charset="-127"/>
                <a:ea typeface="페이퍼로지 6 SemiBold" pitchFamily="2" charset="-127"/>
              </a:rPr>
              <a:t>송파구</a:t>
            </a:r>
            <a:r>
              <a:rPr lang="en-US" altLang="ko-KR" dirty="0"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latin typeface="페이퍼로지 6 SemiBold" pitchFamily="2" charset="-127"/>
                <a:ea typeface="페이퍼로지 6 SemiBold" pitchFamily="2" charset="-127"/>
              </a:rPr>
              <a:t>용산구의 </a:t>
            </a:r>
            <a:r>
              <a:rPr lang="ko-KR" altLang="en-US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평균 집값의 변동</a:t>
            </a:r>
            <a:r>
              <a:rPr lang="ko-KR" altLang="en-US" dirty="0">
                <a:latin typeface="페이퍼로지 6 SemiBold" pitchFamily="2" charset="-127"/>
                <a:ea typeface="페이퍼로지 6 SemiBold" pitchFamily="2" charset="-127"/>
              </a:rPr>
              <a:t>이</a:t>
            </a:r>
            <a:r>
              <a:rPr lang="en-US" altLang="ko-KR" dirty="0">
                <a:solidFill>
                  <a:srgbClr val="0070C0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dirty="0">
                <a:latin typeface="페이퍼로지 6 SemiBold" pitchFamily="2" charset="-127"/>
                <a:ea typeface="페이퍼로지 6 SemiBold" pitchFamily="2" charset="-127"/>
              </a:rPr>
              <a:t>심함 </a:t>
            </a:r>
            <a:r>
              <a:rPr lang="en-US" altLang="ko-KR" dirty="0">
                <a:latin typeface="페이퍼로지 6 SemiBold" pitchFamily="2" charset="-127"/>
                <a:ea typeface="페이퍼로지 6 SemiBold" pitchFamily="2" charset="-127"/>
              </a:rPr>
              <a:t>”</a:t>
            </a:r>
            <a:endParaRPr lang="ko-KR" altLang="en-US"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447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시각화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C297B9C-C178-85A9-584E-EF57A26D1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81" y="1297410"/>
            <a:ext cx="11114914" cy="475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30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시각화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D8FEC21-68EC-D68B-DA68-6C510617C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79" y="1319432"/>
            <a:ext cx="11096849" cy="477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0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ko-KR" altLang="en-US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목차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C34281-F672-0F6E-7A32-AF69A58BDAA9}"/>
              </a:ext>
            </a:extLst>
          </p:cNvPr>
          <p:cNvSpPr txBox="1"/>
          <p:nvPr/>
        </p:nvSpPr>
        <p:spPr>
          <a:xfrm>
            <a:off x="1211797" y="1685584"/>
            <a:ext cx="227177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이서윤체" panose="02010600000101010101" pitchFamily="2" charset="-127"/>
                <a:ea typeface="이서윤체" panose="02010600000101010101" pitchFamily="2" charset="-127"/>
              </a:rPr>
              <a:t>- </a:t>
            </a:r>
            <a:r>
              <a:rPr lang="ko-KR" altLang="en-US" sz="2800" dirty="0">
                <a:latin typeface="이서윤체" panose="02010600000101010101" pitchFamily="2" charset="-127"/>
                <a:ea typeface="이서윤체" panose="02010600000101010101" pitchFamily="2" charset="-127"/>
              </a:rPr>
              <a:t>목표</a:t>
            </a:r>
            <a:endParaRPr lang="en-US" altLang="ko-KR" sz="2800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endParaRPr lang="en-US" altLang="ko-KR" sz="2800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en-US" altLang="ko-KR" sz="2800" dirty="0">
                <a:latin typeface="이서윤체" panose="02010600000101010101" pitchFamily="2" charset="-127"/>
                <a:ea typeface="이서윤체" panose="02010600000101010101" pitchFamily="2" charset="-127"/>
              </a:rPr>
              <a:t>- </a:t>
            </a:r>
            <a:r>
              <a:rPr lang="ko-KR" altLang="en-US" sz="2800" dirty="0">
                <a:latin typeface="이서윤체" panose="02010600000101010101" pitchFamily="2" charset="-127"/>
                <a:ea typeface="이서윤체" panose="02010600000101010101" pitchFamily="2" charset="-127"/>
              </a:rPr>
              <a:t>데이터 수집</a:t>
            </a:r>
            <a:endParaRPr lang="en-US" altLang="ko-KR" sz="2800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endParaRPr lang="en-US" altLang="ko-KR" sz="2800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en-US" altLang="ko-KR" sz="2800" dirty="0">
                <a:latin typeface="이서윤체" panose="02010600000101010101" pitchFamily="2" charset="-127"/>
                <a:ea typeface="이서윤체" panose="02010600000101010101" pitchFamily="2" charset="-127"/>
              </a:rPr>
              <a:t>- </a:t>
            </a:r>
            <a:r>
              <a:rPr lang="ko-KR" altLang="en-US" sz="2800" dirty="0">
                <a:latin typeface="이서윤체" panose="02010600000101010101" pitchFamily="2" charset="-127"/>
                <a:ea typeface="이서윤체" panose="02010600000101010101" pitchFamily="2" charset="-127"/>
              </a:rPr>
              <a:t>데이터 </a:t>
            </a:r>
            <a:r>
              <a:rPr lang="ko-KR" altLang="en-US" sz="2800" dirty="0" err="1">
                <a:latin typeface="이서윤체" panose="02010600000101010101" pitchFamily="2" charset="-127"/>
                <a:ea typeface="이서윤체" panose="02010600000101010101" pitchFamily="2" charset="-127"/>
              </a:rPr>
              <a:t>전처리</a:t>
            </a:r>
            <a:endParaRPr lang="en-US" altLang="ko-KR" sz="2800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endParaRPr lang="en-US" altLang="ko-KR" sz="2800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en-US" altLang="ko-KR" sz="2800" dirty="0">
                <a:latin typeface="이서윤체" panose="02010600000101010101" pitchFamily="2" charset="-127"/>
                <a:ea typeface="이서윤체" panose="02010600000101010101" pitchFamily="2" charset="-127"/>
              </a:rPr>
              <a:t>- </a:t>
            </a:r>
            <a:r>
              <a:rPr lang="ko-KR" altLang="en-US" sz="2800" dirty="0">
                <a:latin typeface="이서윤체" panose="02010600000101010101" pitchFamily="2" charset="-127"/>
                <a:ea typeface="이서윤체" panose="02010600000101010101" pitchFamily="2" charset="-127"/>
              </a:rPr>
              <a:t>데이터 시각화</a:t>
            </a:r>
            <a:endParaRPr lang="en-US" altLang="ko-KR" sz="2800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endParaRPr lang="en-US" altLang="ko-KR" sz="2800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en-US" altLang="ko-KR" sz="2800" dirty="0">
                <a:latin typeface="이서윤체" panose="02010600000101010101" pitchFamily="2" charset="-127"/>
                <a:ea typeface="이서윤체" panose="02010600000101010101" pitchFamily="2" charset="-127"/>
              </a:rPr>
              <a:t>-</a:t>
            </a:r>
            <a:r>
              <a:rPr lang="ko-KR" altLang="en-US" sz="2800" dirty="0">
                <a:latin typeface="이서윤체" panose="02010600000101010101" pitchFamily="2" charset="-127"/>
                <a:ea typeface="이서윤체" panose="02010600000101010101" pitchFamily="2" charset="-127"/>
              </a:rPr>
              <a:t>결론 도출</a:t>
            </a:r>
            <a:r>
              <a:rPr lang="en-US" altLang="ko-KR" sz="2800" dirty="0"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endParaRPr lang="ko-KR" altLang="en-US" sz="2800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694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622DCA-366E-430F-281A-D1267784D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A78B144-192C-DB82-6D8E-8015812D266C}"/>
              </a:ext>
            </a:extLst>
          </p:cNvPr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84B09A8-1443-45D1-FB35-B2A5D01577D0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C21C0347-18F3-85AB-96B8-587CBD74BC99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23C87304-8D16-FBC8-1183-40FD359651E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B821901-1196-8D5B-2514-244B1521717E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B44F9513-7A26-E12D-BACC-8928D2DCD13C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CE573135-B359-C33C-51AA-38D8ACF51F06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시각화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7A591B6C-2C34-D24E-2024-A99C0012CAF7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A1274C59-DA6E-FCDF-02DD-AF12E7DE6777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D1D6F495-1D58-AB5D-2D18-D68EFD15C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873" y="825873"/>
            <a:ext cx="7579023" cy="550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95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BC469B-5B69-BC27-22B2-7EAB650C5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90C0B1C-6D14-6E7A-0831-AA8BE0452740}"/>
              </a:ext>
            </a:extLst>
          </p:cNvPr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EDC1861-E1D2-9C49-9D13-85E593DC0396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38D900B-BA1E-5357-EBEF-5CC795894392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600342E3-F4DF-F920-192F-A06DD4D5772A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3CB5B2E-7A6B-7CAA-6700-0CD141AA9AAC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576EE36B-6DBB-A57B-71F9-2895A95580E4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985B8F2A-8E8C-781A-C6B7-2AE3E35DA2AC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시각화</a:t>
                </a: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4F22853-7C44-FD54-A485-1C12BD7A5C93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019216B8-2627-5FEA-8BC5-2736E877723B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29E0073-41D0-6984-F973-C5C815940BFD}"/>
              </a:ext>
            </a:extLst>
          </p:cNvPr>
          <p:cNvSpPr txBox="1"/>
          <p:nvPr/>
        </p:nvSpPr>
        <p:spPr>
          <a:xfrm>
            <a:off x="767683" y="900025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kern="0" spc="-100" dirty="0">
                <a:solidFill>
                  <a:srgbClr val="000000"/>
                </a:solidFill>
                <a:effectLst/>
                <a:latin typeface="이서윤체" panose="02010600000101010101" pitchFamily="2" charset="-127"/>
                <a:ea typeface="이서윤체" panose="02010600000101010101" pitchFamily="2" charset="-127"/>
              </a:rPr>
              <a:t>연도별 지역간 평균시세 와 금리 시각화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3E403E-94D7-1703-E446-E0C60C3CB1BE}"/>
              </a:ext>
            </a:extLst>
          </p:cNvPr>
          <p:cNvSpPr txBox="1"/>
          <p:nvPr/>
        </p:nvSpPr>
        <p:spPr>
          <a:xfrm>
            <a:off x="6786508" y="3175012"/>
            <a:ext cx="459708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금리에 따른 평균시세 변화 분석을 통해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상관관계를 알 수 있다</a:t>
            </a:r>
            <a:r>
              <a:rPr lang="en-US" altLang="ko-KR" sz="2000" dirty="0">
                <a:solidFill>
                  <a:prstClr val="black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prstClr val="black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76D9926-6458-0708-A5F8-7B276BC2B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83" y="1300135"/>
            <a:ext cx="4597087" cy="24210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2B299E1-F719-2140-698B-45B4E691B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07" y="4006009"/>
            <a:ext cx="4597087" cy="24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63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모델링 선정 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(</a:t>
                </a:r>
                <a:r>
                  <a:rPr kumimoji="0" lang="ko-KR" alt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이상치제거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 및 가공 전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)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페이퍼로지 8 ExtraBold" pitchFamily="2" charset="-127"/>
                  <a:ea typeface="페이퍼로지 8 ExtraBold" pitchFamily="2" charset="-127"/>
                  <a:cs typeface="+mn-cs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ADA393B-B3E9-106C-F50F-3A573A705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76" y="1639109"/>
            <a:ext cx="4563112" cy="38101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EA080A-D4CC-0F51-5ACC-B32557715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53" y="1639109"/>
            <a:ext cx="5445171" cy="38101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C92EF7-C4CD-9B6A-0AB1-61D2E17F3CFD}"/>
              </a:ext>
            </a:extLst>
          </p:cNvPr>
          <p:cNvSpPr txBox="1"/>
          <p:nvPr/>
        </p:nvSpPr>
        <p:spPr>
          <a:xfrm>
            <a:off x="1277070" y="5535748"/>
            <a:ext cx="4805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XGB MSE : 2.951068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XGB R2 : 0.8033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7C98DE-ED22-9DD0-013C-497504CD49F2}"/>
              </a:ext>
            </a:extLst>
          </p:cNvPr>
          <p:cNvSpPr txBox="1"/>
          <p:nvPr/>
        </p:nvSpPr>
        <p:spPr>
          <a:xfrm>
            <a:off x="6596811" y="5505687"/>
            <a:ext cx="4805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Random Forest MSE : 3.534825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Random Forest R2 : 0.764405</a:t>
            </a:r>
          </a:p>
        </p:txBody>
      </p:sp>
      <p:sp>
        <p:nvSpPr>
          <p:cNvPr id="5" name="화살표: 굽음 4">
            <a:extLst>
              <a:ext uri="{FF2B5EF4-FFF2-40B4-BE49-F238E27FC236}">
                <a16:creationId xmlns:a16="http://schemas.microsoft.com/office/drawing/2014/main" id="{C17BE552-BB77-263B-54C5-60725C32080F}"/>
              </a:ext>
            </a:extLst>
          </p:cNvPr>
          <p:cNvSpPr/>
          <p:nvPr/>
        </p:nvSpPr>
        <p:spPr>
          <a:xfrm flipV="1">
            <a:off x="823313" y="5505687"/>
            <a:ext cx="396607" cy="480189"/>
          </a:xfrm>
          <a:prstGeom prst="bentArrow">
            <a:avLst>
              <a:gd name="adj1" fmla="val 25000"/>
              <a:gd name="adj2" fmla="val 22717"/>
              <a:gd name="adj3" fmla="val 25000"/>
              <a:gd name="adj4" fmla="val 0"/>
            </a:avLst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236E6BF5-0DA1-AD80-EF9B-34B58776BD8E}"/>
              </a:ext>
            </a:extLst>
          </p:cNvPr>
          <p:cNvSpPr/>
          <p:nvPr/>
        </p:nvSpPr>
        <p:spPr>
          <a:xfrm flipV="1">
            <a:off x="6200204" y="5505687"/>
            <a:ext cx="396607" cy="480189"/>
          </a:xfrm>
          <a:prstGeom prst="bentArrow">
            <a:avLst>
              <a:gd name="adj1" fmla="val 25000"/>
              <a:gd name="adj2" fmla="val 22717"/>
              <a:gd name="adj3" fmla="val 25000"/>
              <a:gd name="adj4" fmla="val 0"/>
            </a:avLst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7B70C-833B-84F5-9AB2-C6C855717E9B}"/>
              </a:ext>
            </a:extLst>
          </p:cNvPr>
          <p:cNvSpPr txBox="1"/>
          <p:nvPr/>
        </p:nvSpPr>
        <p:spPr>
          <a:xfrm>
            <a:off x="10060471" y="402038"/>
            <a:ext cx="4805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MSE : 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에 가까울수록 정확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페이퍼로지 6 SemiBold" pitchFamily="2" charset="-127"/>
              <a:ea typeface="페이퍼로지 6 SemiBol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R2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: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에 가까울수록 정확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페이퍼로지 6 SemiBold" pitchFamily="2" charset="-127"/>
              <a:ea typeface="페이퍼로지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277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이상치 제거 및 파생변수 생성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715EBFE-23CB-1D6E-F65B-7430C936E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74" y="2021717"/>
            <a:ext cx="7922654" cy="218277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FE2DEC-317B-85BB-688A-74FC66188646}"/>
              </a:ext>
            </a:extLst>
          </p:cNvPr>
          <p:cNvSpPr/>
          <p:nvPr/>
        </p:nvSpPr>
        <p:spPr>
          <a:xfrm>
            <a:off x="3685657" y="4701725"/>
            <a:ext cx="7625820" cy="1271203"/>
          </a:xfrm>
          <a:prstGeom prst="rect">
            <a:avLst/>
          </a:prstGeom>
          <a:noFill/>
          <a:ln w="190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기존의 얻어온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데이터들과의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상관관계 분석 후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평균시세와 상관관계가 낮고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독립변수와 상관관계가 높은 변수들을 선택하여 적절히 조합해 상관관계가 낮은</a:t>
            </a:r>
            <a:endParaRPr lang="en-US" altLang="ko-KR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변수 대신 파생변수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사용함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827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시각화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8072078-6266-24CA-4B1A-8A95638D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20" y="2016049"/>
            <a:ext cx="2085131" cy="3825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F1428E6-5B0F-8D96-CA66-F9728C94AF51}"/>
              </a:ext>
            </a:extLst>
          </p:cNvPr>
          <p:cNvGrpSpPr/>
          <p:nvPr/>
        </p:nvGrpSpPr>
        <p:grpSpPr>
          <a:xfrm>
            <a:off x="5705804" y="1525996"/>
            <a:ext cx="5631938" cy="4827375"/>
            <a:chOff x="5652148" y="1337454"/>
            <a:chExt cx="5631938" cy="4827375"/>
          </a:xfrm>
        </p:grpSpPr>
        <p:pic>
          <p:nvPicPr>
            <p:cNvPr id="5" name="그림 4" descr="텍스트, 도표, 지도이(가) 표시된 사진&#10;&#10;자동 생성된 설명">
              <a:extLst>
                <a:ext uri="{FF2B5EF4-FFF2-40B4-BE49-F238E27FC236}">
                  <a16:creationId xmlns:a16="http://schemas.microsoft.com/office/drawing/2014/main" id="{1EDDA362-FDBE-44F9-3282-CF169B251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48" y="1337454"/>
              <a:ext cx="5631938" cy="482737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60A9BB-2E61-A87C-93B8-6F0D0905115F}"/>
                </a:ext>
              </a:extLst>
            </p:cNvPr>
            <p:cNvSpPr/>
            <p:nvPr/>
          </p:nvSpPr>
          <p:spPr>
            <a:xfrm>
              <a:off x="5872368" y="1828799"/>
              <a:ext cx="626333" cy="41416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FFAD1035-EA7C-36B6-7C8D-7AEAD67F96B8}"/>
              </a:ext>
            </a:extLst>
          </p:cNvPr>
          <p:cNvSpPr/>
          <p:nvPr/>
        </p:nvSpPr>
        <p:spPr>
          <a:xfrm>
            <a:off x="3757308" y="2837025"/>
            <a:ext cx="1670335" cy="1667435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03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이상치 제거 및 파생변수 생성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D5B3007-A9E1-5923-CF18-34EE61E10E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862"/>
          <a:stretch/>
        </p:blipFill>
        <p:spPr>
          <a:xfrm>
            <a:off x="1726983" y="1365220"/>
            <a:ext cx="6827326" cy="22130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364797-9736-4EE1-DCC7-2F72908D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847"/>
          <a:stretch/>
        </p:blipFill>
        <p:spPr>
          <a:xfrm>
            <a:off x="1919065" y="4221046"/>
            <a:ext cx="6827326" cy="49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70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816DAC-3EF2-24A0-D2E4-BF359B2E3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36961A1-59A8-7E5B-F53C-EA7469EC966D}"/>
              </a:ext>
            </a:extLst>
          </p:cNvPr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9CC0D4C-00B8-CE2B-FD85-C341B4E31496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0F0AAD0-96D4-B2A0-7FBA-D6DBD79F6DBD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26BAC8E3-3185-2E7C-F6B9-43D270D80272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C4C13B9-B588-D78B-82D5-24B88A822E64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2AC578F-D04F-1719-6386-06948DF72437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B5236317-2650-D854-4CBE-AECF87BBBCA8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데이터 분석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FDD8F268-E17E-6AA4-31A1-59050227F958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D533A172-D591-091E-BD5B-913E7DA626A4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468E9D83-2E16-30DA-1885-C12FF436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588" r="10069" b="8258"/>
          <a:stretch/>
        </p:blipFill>
        <p:spPr>
          <a:xfrm>
            <a:off x="364433" y="2470924"/>
            <a:ext cx="5882729" cy="2550833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B8D99CC-62E0-DA16-E6AF-4F950E8AF922}"/>
              </a:ext>
            </a:extLst>
          </p:cNvPr>
          <p:cNvCxnSpPr>
            <a:cxnSpLocks/>
          </p:cNvCxnSpPr>
          <p:nvPr/>
        </p:nvCxnSpPr>
        <p:spPr>
          <a:xfrm>
            <a:off x="621713" y="4031380"/>
            <a:ext cx="33032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A95D2AB-3881-C79E-0BAB-1D6D4B786A59}"/>
              </a:ext>
            </a:extLst>
          </p:cNvPr>
          <p:cNvCxnSpPr>
            <a:cxnSpLocks/>
          </p:cNvCxnSpPr>
          <p:nvPr/>
        </p:nvCxnSpPr>
        <p:spPr>
          <a:xfrm>
            <a:off x="621713" y="4262608"/>
            <a:ext cx="35029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33CC70F-CA7A-9FEA-728B-DDB01B65E552}"/>
              </a:ext>
            </a:extLst>
          </p:cNvPr>
          <p:cNvCxnSpPr>
            <a:cxnSpLocks/>
          </p:cNvCxnSpPr>
          <p:nvPr/>
        </p:nvCxnSpPr>
        <p:spPr>
          <a:xfrm>
            <a:off x="621713" y="3369228"/>
            <a:ext cx="51374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704623F-1759-E8DC-F267-C7430B6CC168}"/>
              </a:ext>
            </a:extLst>
          </p:cNvPr>
          <p:cNvCxnSpPr>
            <a:cxnSpLocks/>
          </p:cNvCxnSpPr>
          <p:nvPr/>
        </p:nvCxnSpPr>
        <p:spPr>
          <a:xfrm>
            <a:off x="621713" y="3085449"/>
            <a:ext cx="29563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194F9FC-55DA-2808-6FE0-3BABC8D66BBE}"/>
              </a:ext>
            </a:extLst>
          </p:cNvPr>
          <p:cNvCxnSpPr>
            <a:cxnSpLocks/>
          </p:cNvCxnSpPr>
          <p:nvPr/>
        </p:nvCxnSpPr>
        <p:spPr>
          <a:xfrm>
            <a:off x="5291541" y="1612210"/>
            <a:ext cx="0" cy="650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9C781A8-73FA-4A6C-6EB9-3F2D8A71E533}"/>
              </a:ext>
            </a:extLst>
          </p:cNvPr>
          <p:cNvCxnSpPr>
            <a:cxnSpLocks/>
          </p:cNvCxnSpPr>
          <p:nvPr/>
        </p:nvCxnSpPr>
        <p:spPr>
          <a:xfrm>
            <a:off x="5281031" y="1612211"/>
            <a:ext cx="6124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2D62DAC9-552A-9176-1338-CE502101C7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602" r="5304"/>
          <a:stretch/>
        </p:blipFill>
        <p:spPr>
          <a:xfrm>
            <a:off x="5411774" y="888573"/>
            <a:ext cx="5882729" cy="519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43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모델링 선정 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(</a:t>
                </a:r>
                <a:r>
                  <a:rPr kumimoji="0" lang="ko-KR" alt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이상치제거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 및 가공 전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)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페이퍼로지 8 ExtraBold" pitchFamily="2" charset="-127"/>
                  <a:ea typeface="페이퍼로지 8 ExtraBold" pitchFamily="2" charset="-127"/>
                  <a:cs typeface="+mn-cs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6C92EF7-C4CD-9B6A-0AB1-61D2E17F3CFD}"/>
              </a:ext>
            </a:extLst>
          </p:cNvPr>
          <p:cNvSpPr txBox="1"/>
          <p:nvPr/>
        </p:nvSpPr>
        <p:spPr>
          <a:xfrm>
            <a:off x="1277072" y="5505687"/>
            <a:ext cx="4548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Ridge MSE : 4.312181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Ridge R2 : 0.712708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7C98DE-ED22-9DD0-013C-497504CD49F2}"/>
              </a:ext>
            </a:extLst>
          </p:cNvPr>
          <p:cNvSpPr txBox="1"/>
          <p:nvPr/>
        </p:nvSpPr>
        <p:spPr>
          <a:xfrm>
            <a:off x="6566713" y="5506365"/>
            <a:ext cx="4548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Random Forest MSE : 4.874812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Random Forest R2 : 0.6752246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7ACA6BA-C072-0A7D-4B02-28581D315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76" y="1431990"/>
            <a:ext cx="3907193" cy="39940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28D06A9-1C7E-572C-838A-4FA0B1705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1990"/>
            <a:ext cx="4145838" cy="39940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7F9EDA-B47F-9906-398C-1B28CA1BB15C}"/>
              </a:ext>
            </a:extLst>
          </p:cNvPr>
          <p:cNvSpPr txBox="1"/>
          <p:nvPr/>
        </p:nvSpPr>
        <p:spPr>
          <a:xfrm>
            <a:off x="10060471" y="402038"/>
            <a:ext cx="4805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MSE : 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에 가까울수록 정확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페이퍼로지 6 SemiBold" pitchFamily="2" charset="-127"/>
              <a:ea typeface="페이퍼로지 6 SemiBol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R2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: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에 가까울수록 정확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15" name="화살표: 굽음 14">
            <a:extLst>
              <a:ext uri="{FF2B5EF4-FFF2-40B4-BE49-F238E27FC236}">
                <a16:creationId xmlns:a16="http://schemas.microsoft.com/office/drawing/2014/main" id="{35AE8C6C-64C8-A9F6-39A2-25AB671A20BD}"/>
              </a:ext>
            </a:extLst>
          </p:cNvPr>
          <p:cNvSpPr/>
          <p:nvPr/>
        </p:nvSpPr>
        <p:spPr>
          <a:xfrm flipV="1">
            <a:off x="823313" y="5505687"/>
            <a:ext cx="396607" cy="480189"/>
          </a:xfrm>
          <a:prstGeom prst="bentArrow">
            <a:avLst>
              <a:gd name="adj1" fmla="val 25000"/>
              <a:gd name="adj2" fmla="val 22717"/>
              <a:gd name="adj3" fmla="val 25000"/>
              <a:gd name="adj4" fmla="val 0"/>
            </a:avLst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굽음 17">
            <a:extLst>
              <a:ext uri="{FF2B5EF4-FFF2-40B4-BE49-F238E27FC236}">
                <a16:creationId xmlns:a16="http://schemas.microsoft.com/office/drawing/2014/main" id="{4B829F81-D6D0-F9F1-7378-0E904D3C45A3}"/>
              </a:ext>
            </a:extLst>
          </p:cNvPr>
          <p:cNvSpPr/>
          <p:nvPr/>
        </p:nvSpPr>
        <p:spPr>
          <a:xfrm flipV="1">
            <a:off x="6200204" y="5505687"/>
            <a:ext cx="396607" cy="480189"/>
          </a:xfrm>
          <a:prstGeom prst="bentArrow">
            <a:avLst>
              <a:gd name="adj1" fmla="val 25000"/>
              <a:gd name="adj2" fmla="val 22717"/>
              <a:gd name="adj3" fmla="val 25000"/>
              <a:gd name="adj4" fmla="val 0"/>
            </a:avLst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422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모델링 선정 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(</a:t>
                </a:r>
                <a:r>
                  <a:rPr kumimoji="0" lang="ko-KR" alt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이상치제거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 및 가공 전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)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페이퍼로지 8 ExtraBold" pitchFamily="2" charset="-127"/>
                  <a:ea typeface="페이퍼로지 8 ExtraBold" pitchFamily="2" charset="-127"/>
                  <a:cs typeface="+mn-cs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9C650C8-9FFE-1948-6009-959C8F32712B}"/>
              </a:ext>
            </a:extLst>
          </p:cNvPr>
          <p:cNvSpPr txBox="1"/>
          <p:nvPr/>
        </p:nvSpPr>
        <p:spPr>
          <a:xfrm>
            <a:off x="717676" y="799331"/>
            <a:ext cx="3633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모델링 선정을 위한 테스트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Pipeline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생성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7C98DE-ED22-9DD0-013C-497504CD49F2}"/>
              </a:ext>
            </a:extLst>
          </p:cNvPr>
          <p:cNvSpPr txBox="1"/>
          <p:nvPr/>
        </p:nvSpPr>
        <p:spPr>
          <a:xfrm>
            <a:off x="5048274" y="5963654"/>
            <a:ext cx="44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XGBoost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 모델이 성능 제일 좋게 나옴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FFF552-893C-C8FD-563A-D91B2DEAB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26" y="1502812"/>
            <a:ext cx="3886742" cy="33342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EF6427-4494-1632-A771-C96E77D99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37" y="974453"/>
            <a:ext cx="6413960" cy="167663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92024D5-6BF2-2DA4-8564-B4468BC49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849" y="3265159"/>
            <a:ext cx="6385648" cy="26413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6D1174-FD1C-65A9-0B7E-FD0B8DD4980B}"/>
              </a:ext>
            </a:extLst>
          </p:cNvPr>
          <p:cNvSpPr txBox="1"/>
          <p:nvPr/>
        </p:nvSpPr>
        <p:spPr>
          <a:xfrm>
            <a:off x="6315952" y="2668800"/>
            <a:ext cx="3633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각 모델의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하이퍼파라미터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 범위 설정하여 최적의 조합 탐색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1990460-A8BF-9B79-28A9-FA4BDEA038E8}"/>
              </a:ext>
            </a:extLst>
          </p:cNvPr>
          <p:cNvCxnSpPr>
            <a:cxnSpLocks/>
          </p:cNvCxnSpPr>
          <p:nvPr/>
        </p:nvCxnSpPr>
        <p:spPr>
          <a:xfrm>
            <a:off x="2471586" y="1285134"/>
            <a:ext cx="0" cy="3210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5539F97-E779-FED9-64D4-0F1C34E14993}"/>
              </a:ext>
            </a:extLst>
          </p:cNvPr>
          <p:cNvCxnSpPr>
            <a:cxnSpLocks/>
          </p:cNvCxnSpPr>
          <p:nvPr/>
        </p:nvCxnSpPr>
        <p:spPr>
          <a:xfrm flipV="1">
            <a:off x="6241919" y="2493432"/>
            <a:ext cx="0" cy="411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650044D-C3FB-8450-1C78-B23211B9967E}"/>
              </a:ext>
            </a:extLst>
          </p:cNvPr>
          <p:cNvCxnSpPr>
            <a:cxnSpLocks/>
          </p:cNvCxnSpPr>
          <p:nvPr/>
        </p:nvCxnSpPr>
        <p:spPr>
          <a:xfrm>
            <a:off x="4981544" y="5856042"/>
            <a:ext cx="2812121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046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모델링 선정 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(</a:t>
                </a:r>
                <a:r>
                  <a:rPr kumimoji="0" lang="ko-KR" alt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이상치제거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 및 가공 전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)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페이퍼로지 8 ExtraBold" pitchFamily="2" charset="-127"/>
                  <a:ea typeface="페이퍼로지 8 ExtraBold" pitchFamily="2" charset="-127"/>
                  <a:cs typeface="+mn-cs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9C650C8-9FFE-1948-6009-959C8F32712B}"/>
              </a:ext>
            </a:extLst>
          </p:cNvPr>
          <p:cNvSpPr txBox="1"/>
          <p:nvPr/>
        </p:nvSpPr>
        <p:spPr>
          <a:xfrm>
            <a:off x="917373" y="1323449"/>
            <a:ext cx="3633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모델 별 평가 결과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6D1174-FD1C-65A9-0B7E-FD0B8DD4980B}"/>
              </a:ext>
            </a:extLst>
          </p:cNvPr>
          <p:cNvSpPr txBox="1"/>
          <p:nvPr/>
        </p:nvSpPr>
        <p:spPr>
          <a:xfrm>
            <a:off x="7840165" y="2966682"/>
            <a:ext cx="3633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각 모델의 모델링 후 평가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XGBoost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모델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이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성능 좋게 나옴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665E9BF-8D99-DB5E-971F-05A3A7863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93" y="1721356"/>
            <a:ext cx="5121550" cy="4337313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9A528D-1730-D960-48E6-63653A1AFA3A}"/>
              </a:ext>
            </a:extLst>
          </p:cNvPr>
          <p:cNvCxnSpPr>
            <a:cxnSpLocks/>
          </p:cNvCxnSpPr>
          <p:nvPr/>
        </p:nvCxnSpPr>
        <p:spPr>
          <a:xfrm>
            <a:off x="809401" y="5919338"/>
            <a:ext cx="4151482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D9A4DC8-583B-5071-7D4E-14DDD29ADED9}"/>
              </a:ext>
            </a:extLst>
          </p:cNvPr>
          <p:cNvCxnSpPr>
            <a:cxnSpLocks/>
          </p:cNvCxnSpPr>
          <p:nvPr/>
        </p:nvCxnSpPr>
        <p:spPr>
          <a:xfrm>
            <a:off x="809401" y="5635558"/>
            <a:ext cx="4277606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ADDC137-49C8-70D7-6C61-DE1672EF9F6A}"/>
              </a:ext>
            </a:extLst>
          </p:cNvPr>
          <p:cNvSpPr/>
          <p:nvPr/>
        </p:nvSpPr>
        <p:spPr>
          <a:xfrm>
            <a:off x="6273546" y="3260839"/>
            <a:ext cx="1118458" cy="819807"/>
          </a:xfrm>
          <a:prstGeom prst="rightArrow">
            <a:avLst>
              <a:gd name="adj1" fmla="val 55128"/>
              <a:gd name="adj2" fmla="val 66667"/>
            </a:avLst>
          </a:prstGeom>
          <a:solidFill>
            <a:schemeClr val="accent5"/>
          </a:solidFill>
          <a:ln w="571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781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이 주제를 선택하게 된 목표는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?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페이퍼로지 8 ExtraBold" pitchFamily="2" charset="-127"/>
                  <a:ea typeface="페이퍼로지 8 ExtraBold" pitchFamily="2" charset="-127"/>
                  <a:cs typeface="+mn-cs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4101F49-C252-72A0-D7AE-21A5D4B91695}"/>
              </a:ext>
            </a:extLst>
          </p:cNvPr>
          <p:cNvSpPr txBox="1"/>
          <p:nvPr/>
        </p:nvSpPr>
        <p:spPr>
          <a:xfrm>
            <a:off x="2876254" y="5383343"/>
            <a:ext cx="6561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시세변동의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주요 원인 분석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과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부동산 투자 시 관심 가져야 할 정보가 무엇인지 찾아보자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!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  <a:cs typeface="+mn-cs"/>
            </a:endParaRPr>
          </a:p>
        </p:txBody>
      </p:sp>
      <p:pic>
        <p:nvPicPr>
          <p:cNvPr id="21" name="그림 20" descr="창의성이(가) 표시된 사진&#10;&#10;자동 생성된 설명">
            <a:extLst>
              <a:ext uri="{FF2B5EF4-FFF2-40B4-BE49-F238E27FC236}">
                <a16:creationId xmlns:a16="http://schemas.microsoft.com/office/drawing/2014/main" id="{01E80A68-5221-997B-2E92-2CC1DE3A0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3498"/>
          <a:stretch/>
        </p:blipFill>
        <p:spPr>
          <a:xfrm flipH="1">
            <a:off x="2016714" y="686752"/>
            <a:ext cx="8280493" cy="4334660"/>
          </a:xfrm>
          <a:prstGeom prst="rect">
            <a:avLst/>
          </a:prstGeom>
        </p:spPr>
      </p:pic>
      <p:pic>
        <p:nvPicPr>
          <p:cNvPr id="20" name="그림 19" descr="창의성이(가) 표시된 사진&#10;&#10;자동 생성된 설명">
            <a:extLst>
              <a:ext uri="{FF2B5EF4-FFF2-40B4-BE49-F238E27FC236}">
                <a16:creationId xmlns:a16="http://schemas.microsoft.com/office/drawing/2014/main" id="{8A89FAF9-6175-A39F-0AAF-420ABB88A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7821" t="74083"/>
          <a:stretch/>
        </p:blipFill>
        <p:spPr>
          <a:xfrm rot="552361" flipH="1">
            <a:off x="1271781" y="4307445"/>
            <a:ext cx="1172681" cy="1030346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8271B1A-1C1A-C70A-DFE7-74968F81D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453103" y="5021412"/>
            <a:ext cx="2347951" cy="1690470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CE444633-2A1C-AEE2-6D42-6450F3DCA29E}"/>
              </a:ext>
            </a:extLst>
          </p:cNvPr>
          <p:cNvSpPr/>
          <p:nvPr/>
        </p:nvSpPr>
        <p:spPr>
          <a:xfrm>
            <a:off x="3500311" y="4732162"/>
            <a:ext cx="1074641" cy="69279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6FF940-9EDB-A955-2368-A52CCF1CC83D}"/>
              </a:ext>
            </a:extLst>
          </p:cNvPr>
          <p:cNvSpPr txBox="1"/>
          <p:nvPr/>
        </p:nvSpPr>
        <p:spPr>
          <a:xfrm>
            <a:off x="4114574" y="2098971"/>
            <a:ext cx="4084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안전한 부동산 투자를 위해 무엇을 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주의깊게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 봐야 할까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??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740211-CD27-FCB0-4443-089498181E97}"/>
              </a:ext>
            </a:extLst>
          </p:cNvPr>
          <p:cNvSpPr txBox="1"/>
          <p:nvPr/>
        </p:nvSpPr>
        <p:spPr>
          <a:xfrm>
            <a:off x="3708213" y="3198167"/>
            <a:ext cx="4897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부동산 시세 변동이 심한 이유가 무엇일까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439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98F23D-5E1B-343D-0377-483081299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668611E-290F-DB3F-DD17-B8D31C3EA827}"/>
              </a:ext>
            </a:extLst>
          </p:cNvPr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EBABD89-B398-2BD3-7ADB-AE32DF34485D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0538FB8-E2F2-7244-3D96-A64CDCBD911C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3BD36C7-0263-C87F-FE69-B4EFC34587BB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1E81BF-8E56-B986-1827-E853C64FB33C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400FEF0D-64EE-7284-0364-D0311088D591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BD80A174-9C34-A0A0-402D-A206148D13B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모델링 선정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BB779A03-29E6-94A8-01A0-6F911E7261E7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FA0C20B2-7ECB-17A9-39C1-968C2DE032BE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880D45C-6358-0ED3-8FB7-36150CBF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40" y="745998"/>
            <a:ext cx="6153466" cy="112400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71B17B-DBB5-2BC6-3F7D-6AC3462B0CA0}"/>
              </a:ext>
            </a:extLst>
          </p:cNvPr>
          <p:cNvSpPr/>
          <p:nvPr/>
        </p:nvSpPr>
        <p:spPr>
          <a:xfrm>
            <a:off x="6904095" y="1021383"/>
            <a:ext cx="3077447" cy="508213"/>
          </a:xfrm>
          <a:prstGeom prst="rect">
            <a:avLst/>
          </a:prstGeom>
          <a:noFill/>
          <a:ln w="190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독립변수와 종속변수 지정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훈련용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 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테스트용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비율로 데이터 분리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29671D-27E9-6F17-4BB0-3F7A2B7F80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2496"/>
          <a:stretch/>
        </p:blipFill>
        <p:spPr>
          <a:xfrm>
            <a:off x="535874" y="2944932"/>
            <a:ext cx="4864359" cy="22485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DE7809-A6E6-A38B-3FA3-1766980FD4F4}"/>
              </a:ext>
            </a:extLst>
          </p:cNvPr>
          <p:cNvSpPr/>
          <p:nvPr/>
        </p:nvSpPr>
        <p:spPr>
          <a:xfrm>
            <a:off x="3365765" y="4270144"/>
            <a:ext cx="2819770" cy="1215250"/>
          </a:xfrm>
          <a:prstGeom prst="rect">
            <a:avLst/>
          </a:prstGeom>
          <a:noFill/>
          <a:ln w="190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pipeline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 그리드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서치를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활용해서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가장 성능이 좋은 모델이었던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XGBoost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회귀모델인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XGBRegressor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채택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그리드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서치를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통해 얻은 최적의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하이퍼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파라미터 값을 이용하여 데이터 학습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2DA29-E12A-B08A-282F-674FE3C5D9B5}"/>
              </a:ext>
            </a:extLst>
          </p:cNvPr>
          <p:cNvSpPr/>
          <p:nvPr/>
        </p:nvSpPr>
        <p:spPr>
          <a:xfrm>
            <a:off x="7995191" y="4711536"/>
            <a:ext cx="2819770" cy="721922"/>
          </a:xfrm>
          <a:prstGeom prst="rect">
            <a:avLst/>
          </a:prstGeom>
          <a:noFill/>
          <a:ln w="190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성능 평가지표 점수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Best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XGBoost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Mean Squared Error: 0.39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Best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XGBoost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R2 Score: 0.85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8988654-BDA7-D65D-A491-8E886313B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546" y="2270681"/>
            <a:ext cx="2441880" cy="18900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2F48F04-95B9-3DAB-CBF4-9DA9D946C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4970" y="2270681"/>
            <a:ext cx="2388202" cy="1884352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D73C220-9A83-5039-BE4F-CF6C501FB297}"/>
              </a:ext>
            </a:extLst>
          </p:cNvPr>
          <p:cNvCxnSpPr>
            <a:cxnSpLocks/>
          </p:cNvCxnSpPr>
          <p:nvPr/>
        </p:nvCxnSpPr>
        <p:spPr>
          <a:xfrm flipH="1">
            <a:off x="2659117" y="4597258"/>
            <a:ext cx="7066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42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모델링 선정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29721ED9-E5A2-E8F5-009B-EAB934C92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67" y="843534"/>
            <a:ext cx="3492754" cy="55426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E49D8F-52D6-17FD-FBFC-0D39F3F5C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963" y="961294"/>
            <a:ext cx="3195709" cy="53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7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모델 </a:t>
                </a:r>
                <a:r>
                  <a:rPr kumimoji="0" lang="ko-KR" alt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구축후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 </a:t>
                </a:r>
                <a:r>
                  <a:rPr kumimoji="0" lang="ko-KR" alt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머신러닝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 한 시각화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FCD5BA8-5E6A-390C-A8A0-BCBD4E1E3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20" y="902034"/>
            <a:ext cx="10829359" cy="535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92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모델 </a:t>
                </a:r>
                <a:r>
                  <a:rPr kumimoji="0" lang="ko-KR" alt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구축후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 </a:t>
                </a:r>
                <a:r>
                  <a:rPr kumimoji="0" lang="ko-KR" alt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머신러닝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 한 시각화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C433A79-41D5-63F5-2B5F-95F1F7087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17" y="946661"/>
            <a:ext cx="10757765" cy="530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7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모델 </a:t>
                </a:r>
                <a:r>
                  <a:rPr kumimoji="0" lang="ko-KR" alt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구축후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 </a:t>
                </a:r>
                <a:r>
                  <a:rPr kumimoji="0" lang="ko-KR" alt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머신러닝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 한 시각화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8A7BE3D-1063-0EB7-3197-8AF17E22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33" y="982828"/>
            <a:ext cx="10502224" cy="519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61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시각화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A3CAB09-D44B-249F-8634-1CF678D72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89" y="902447"/>
            <a:ext cx="9671320" cy="55680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059226-5DB1-F4A0-7DD0-35ECBB0D1F24}"/>
              </a:ext>
            </a:extLst>
          </p:cNvPr>
          <p:cNvSpPr/>
          <p:nvPr/>
        </p:nvSpPr>
        <p:spPr>
          <a:xfrm>
            <a:off x="1839559" y="1417418"/>
            <a:ext cx="871369" cy="217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638CD0-8379-C6F5-D805-FFE6B8CBBD4B}"/>
              </a:ext>
            </a:extLst>
          </p:cNvPr>
          <p:cNvSpPr/>
          <p:nvPr/>
        </p:nvSpPr>
        <p:spPr>
          <a:xfrm>
            <a:off x="1968647" y="1717515"/>
            <a:ext cx="720765" cy="217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12C278-B39C-8AC7-05F7-BC131974C35A}"/>
              </a:ext>
            </a:extLst>
          </p:cNvPr>
          <p:cNvSpPr/>
          <p:nvPr/>
        </p:nvSpPr>
        <p:spPr>
          <a:xfrm>
            <a:off x="1796527" y="2003168"/>
            <a:ext cx="892885" cy="253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469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시각화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173FE9B-7EA6-AFF8-097A-130BA3ACC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874" y="1509616"/>
            <a:ext cx="8945593" cy="49867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D60462-9476-838F-34C4-EAE83AAF2B29}"/>
              </a:ext>
            </a:extLst>
          </p:cNvPr>
          <p:cNvSpPr txBox="1"/>
          <p:nvPr/>
        </p:nvSpPr>
        <p:spPr>
          <a:xfrm>
            <a:off x="1877853" y="944064"/>
            <a:ext cx="8243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연도별 평균시세와 중요도 높은 상위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개 독립변수 간의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6 SemiBold" pitchFamily="2" charset="-127"/>
                <a:ea typeface="페이퍼로지 6 SemiBold" pitchFamily="2" charset="-127"/>
              </a:rPr>
              <a:t>변화 추세선 시각화</a:t>
            </a:r>
          </a:p>
        </p:txBody>
      </p:sp>
    </p:spTree>
    <p:extLst>
      <p:ext uri="{BB962C8B-B14F-4D97-AF65-F5344CB8AC3E}">
        <p14:creationId xmlns:p14="http://schemas.microsoft.com/office/powerpoint/2010/main" val="711207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지도 시각화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3029E9D-9F9B-85F9-45AD-40DCDAB8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336" y="834203"/>
            <a:ext cx="8733327" cy="569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19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지도 시각화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2560A9F-B3F2-E9E0-463A-8CBF378B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309" y="831340"/>
            <a:ext cx="8725547" cy="5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19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페이퍼로지 8 ExtraBold" pitchFamily="2" charset="-127"/>
                    <a:ea typeface="페이퍼로지 8 ExtraBold" pitchFamily="2" charset="-127"/>
                    <a:cs typeface="+mn-cs"/>
                  </a:rPr>
                  <a:t>시각화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E4267E9-8356-69DC-C179-1B63426BC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519" y="794766"/>
            <a:ext cx="8724268" cy="568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77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페이퍼로지 8 ExtraBold" pitchFamily="2" charset="-127"/>
                  <a:ea typeface="페이퍼로지 8 ExtraBold" pitchFamily="2" charset="-127"/>
                  <a:cs typeface="+mn-cs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011253C-494F-B6F3-052B-5ACB091336FE}"/>
              </a:ext>
            </a:extLst>
          </p:cNvPr>
          <p:cNvSpPr txBox="1"/>
          <p:nvPr/>
        </p:nvSpPr>
        <p:spPr>
          <a:xfrm>
            <a:off x="4490632" y="136882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7 Bold" pitchFamily="2" charset="-127"/>
                <a:ea typeface="페이퍼로지 7 Bold" pitchFamily="2" charset="-127"/>
                <a:cs typeface="+mn-cs"/>
              </a:rPr>
              <a:t>이런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페이퍼로지 7 Bold" pitchFamily="2" charset="-127"/>
                <a:ea typeface="페이퍼로지 7 Bold" pitchFamily="2" charset="-127"/>
                <a:cs typeface="+mn-cs"/>
              </a:rPr>
              <a:t>뉴스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7 Bold" pitchFamily="2" charset="-127"/>
                <a:ea typeface="페이퍼로지 7 Bold" pitchFamily="2" charset="-127"/>
                <a:cs typeface="+mn-cs"/>
              </a:rPr>
              <a:t> 본 적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7 Bold" pitchFamily="2" charset="-127"/>
                <a:ea typeface="페이퍼로지 7 Bold" pitchFamily="2" charset="-127"/>
                <a:cs typeface="+mn-cs"/>
              </a:rPr>
              <a:t>있으신가요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페이퍼로지 7 Bold" pitchFamily="2" charset="-127"/>
                <a:ea typeface="페이퍼로지 7 Bold" pitchFamily="2" charset="-127"/>
                <a:cs typeface="+mn-cs"/>
              </a:rPr>
              <a:t>?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페이퍼로지 7 Bold" pitchFamily="2" charset="-127"/>
              <a:ea typeface="페이퍼로지 7 Bold" pitchFamily="2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F08B25-675F-E10E-0337-83DA786D482A}"/>
              </a:ext>
            </a:extLst>
          </p:cNvPr>
          <p:cNvSpPr txBox="1"/>
          <p:nvPr/>
        </p:nvSpPr>
        <p:spPr>
          <a:xfrm>
            <a:off x="727567" y="1039414"/>
            <a:ext cx="4997418" cy="464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“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집값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격차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집값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 변동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의 원인이 무엇일까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?”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  <a:cs typeface="+mn-cs"/>
            </a:endParaRPr>
          </a:p>
        </p:txBody>
      </p:sp>
      <p:pic>
        <p:nvPicPr>
          <p:cNvPr id="30" name="그림 29" descr="텍스트, 그래픽 디자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F1021F18-7895-DC93-9499-16746B0D2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13" b="72989" l="15583" r="75167">
                        <a14:foregroundMark x1="71566" y1="15791" x2="62333" y2="10201"/>
                        <a14:foregroundMark x1="62333" y1="10201" x2="43452" y2="9337"/>
                        <a14:foregroundMark x1="33109" y1="11209" x2="31019" y2="16143"/>
                        <a14:foregroundMark x1="30918" y1="36396" x2="35500" y2="36638"/>
                        <a14:foregroundMark x1="35500" y1="36638" x2="46083" y2="28448"/>
                        <a14:foregroundMark x1="46083" y1="28448" x2="72303" y2="26134"/>
                        <a14:foregroundMark x1="30750" y1="33477" x2="30214" y2="34342"/>
                        <a14:foregroundMark x1="17216" y1="52063" x2="14583" y2="59626"/>
                        <a14:foregroundMark x1="14583" y1="59626" x2="15917" y2="67672"/>
                        <a14:foregroundMark x1="15917" y1="67672" x2="22060" y2="67783"/>
                        <a14:foregroundMark x1="30519" y1="61770" x2="35667" y2="51437"/>
                        <a14:foregroundMark x1="35667" y1="51437" x2="38917" y2="35201"/>
                        <a14:foregroundMark x1="38917" y1="35201" x2="32500" y2="31466"/>
                        <a14:foregroundMark x1="30642" y1="33549" x2="30169" y2="34079"/>
                        <a14:foregroundMark x1="32500" y1="31466" x2="32098" y2="31916"/>
                        <a14:foregroundMark x1="22000" y1="55316" x2="18992" y2="51938"/>
                        <a14:foregroundMark x1="18054" y1="51806" x2="15167" y2="55891"/>
                        <a14:foregroundMark x1="15167" y1="55891" x2="15583" y2="63649"/>
                        <a14:foregroundMark x1="15583" y1="63649" x2="20250" y2="65805"/>
                        <a14:foregroundMark x1="20250" y1="65805" x2="24000" y2="55747"/>
                        <a14:foregroundMark x1="24000" y1="55747" x2="21583" y2="53161"/>
                        <a14:foregroundMark x1="30605" y1="37758" x2="28760" y2="38880"/>
                        <a14:foregroundMark x1="34333" y1="35489" x2="30645" y2="37733"/>
                        <a14:foregroundMark x1="28849" y1="39123" x2="36083" y2="36063"/>
                        <a14:foregroundMark x1="36083" y1="36063" x2="32111" y2="31543"/>
                        <a14:backgroundMark x1="73667" y1="15086" x2="74000" y2="22414"/>
                        <a14:backgroundMark x1="74000" y1="22414" x2="76667" y2="15230"/>
                        <a14:backgroundMark x1="76667" y1="15230" x2="73750" y2="14943"/>
                        <a14:backgroundMark x1="74000" y1="17241" x2="74500" y2="27443"/>
                        <a14:backgroundMark x1="74500" y1="27443" x2="74833" y2="18103"/>
                        <a14:backgroundMark x1="74833" y1="18103" x2="73917" y2="16810"/>
                        <a14:backgroundMark x1="29667" y1="33908" x2="25583" y2="33046"/>
                        <a14:backgroundMark x1="25583" y1="33046" x2="19833" y2="37931"/>
                        <a14:backgroundMark x1="19833" y1="37931" x2="18000" y2="47126"/>
                        <a14:backgroundMark x1="18000" y1="47126" x2="23750" y2="43966"/>
                        <a14:backgroundMark x1="23750" y1="43966" x2="25500" y2="37500"/>
                        <a14:backgroundMark x1="25500" y1="37500" x2="28250" y2="32759"/>
                        <a14:backgroundMark x1="22417" y1="44684" x2="17250" y2="46264"/>
                        <a14:backgroundMark x1="17250" y1="46264" x2="21250" y2="45259"/>
                        <a14:backgroundMark x1="21250" y1="45259" x2="21583" y2="43966"/>
                        <a14:backgroundMark x1="20500" y1="47989" x2="16500" y2="49425"/>
                        <a14:backgroundMark x1="16500" y1="49425" x2="20250" y2="48276"/>
                        <a14:backgroundMark x1="20250" y1="48276" x2="20667" y2="46983"/>
                        <a14:backgroundMark x1="24333" y1="47557" x2="26583" y2="40230"/>
                        <a14:backgroundMark x1="26583" y1="40230" x2="21917" y2="41236"/>
                        <a14:backgroundMark x1="21917" y1="41236" x2="23833" y2="47701"/>
                        <a14:backgroundMark x1="23833" y1="47701" x2="24167" y2="47989"/>
                        <a14:backgroundMark x1="28250" y1="37500" x2="28083" y2="37500"/>
                        <a14:backgroundMark x1="28333" y1="37787" x2="22667" y2="35057"/>
                        <a14:backgroundMark x1="22667" y1="35057" x2="25500" y2="41523"/>
                        <a14:backgroundMark x1="25500" y1="41523" x2="28000" y2="37356"/>
                        <a14:backgroundMark x1="30250" y1="18247" x2="24250" y2="26006"/>
                        <a14:backgroundMark x1="24250" y1="26006" x2="25417" y2="33046"/>
                        <a14:backgroundMark x1="25417" y1="33046" x2="30000" y2="34483"/>
                        <a14:backgroundMark x1="30000" y1="34483" x2="30000" y2="18822"/>
                        <a14:backgroundMark x1="30000" y1="18822" x2="29833" y2="17960"/>
                        <a14:backgroundMark x1="22583" y1="70977" x2="25917" y2="66379"/>
                        <a14:backgroundMark x1="25917" y1="66379" x2="27250" y2="76437"/>
                        <a14:backgroundMark x1="27250" y1="76437" x2="23083" y2="77874"/>
                        <a14:backgroundMark x1="23083" y1="77874" x2="23083" y2="70259"/>
                        <a14:backgroundMark x1="23083" y1="70259" x2="23000" y2="70115"/>
                        <a14:backgroundMark x1="26250" y1="68103" x2="28333" y2="61494"/>
                        <a14:backgroundMark x1="28333" y1="61494" x2="29083" y2="68966"/>
                        <a14:backgroundMark x1="29083" y1="68966" x2="25917" y2="75575"/>
                        <a14:backgroundMark x1="25917" y1="75575" x2="26167" y2="67241"/>
                        <a14:backgroundMark x1="26167" y1="67241" x2="26417" y2="66954"/>
                        <a14:backgroundMark x1="27750" y1="66379" x2="27000" y2="74856"/>
                        <a14:backgroundMark x1="27000" y1="74856" x2="28000" y2="66954"/>
                        <a14:backgroundMark x1="28000" y1="66954" x2="27750" y2="66092"/>
                        <a14:backgroundMark x1="28167" y1="66667" x2="24917" y2="78161"/>
                        <a14:backgroundMark x1="24917" y1="78161" x2="28333" y2="68678"/>
                        <a14:backgroundMark x1="28333" y1="68678" x2="28250" y2="66523"/>
                        <a14:backgroundMark x1="26750" y1="69253" x2="23167" y2="66954"/>
                        <a14:backgroundMark x1="23167" y1="66954" x2="27417" y2="82759"/>
                        <a14:backgroundMark x1="27417" y1="82759" x2="32750" y2="81466"/>
                        <a14:backgroundMark x1="32750" y1="81466" x2="26417" y2="69253"/>
                        <a14:backgroundMark x1="30500" y1="16092" x2="29917" y2="33477"/>
                        <a14:backgroundMark x1="29917" y1="33477" x2="22333" y2="31897"/>
                        <a14:backgroundMark x1="22333" y1="31897" x2="20333" y2="15086"/>
                        <a14:backgroundMark x1="20333" y1="15086" x2="26750" y2="11494"/>
                        <a14:backgroundMark x1="26750" y1="11494" x2="30083" y2="15374"/>
                        <a14:backgroundMark x1="30083" y1="15374" x2="30417" y2="16523"/>
                        <a14:backgroundMark x1="39500" y1="8621" x2="29250" y2="7902"/>
                        <a14:backgroundMark x1="29250" y1="7902" x2="31500" y2="1437"/>
                        <a14:backgroundMark x1="31500" y1="1437" x2="43083" y2="5891"/>
                        <a14:backgroundMark x1="43083" y1="5891" x2="38917" y2="8477"/>
                        <a14:backgroundMark x1="38917" y1="8477" x2="38250" y2="8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5936" t="4912" r="19766" b="19389"/>
          <a:stretch/>
        </p:blipFill>
        <p:spPr>
          <a:xfrm>
            <a:off x="-1303827" y="1267654"/>
            <a:ext cx="8122023" cy="55460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0B3DBC-8748-4F7C-2576-5E727E7435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788" y="5329792"/>
            <a:ext cx="4698226" cy="382394"/>
          </a:xfrm>
          <a:prstGeom prst="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C7D3A7A-884C-7D6D-E92E-8F5B1AB6C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393" y="5817941"/>
            <a:ext cx="4747016" cy="382394"/>
          </a:xfrm>
          <a:prstGeom prst="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E469774-77C1-E5BB-64B7-AC8229D2BA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788" y="4885426"/>
            <a:ext cx="4698226" cy="338610"/>
          </a:xfrm>
          <a:prstGeom prst="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 descr="텍스트, 그래픽 디자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A18E3CCC-E5A5-C334-12B1-8AB7EFF0179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13" b="72989" l="15583" r="75167">
                        <a14:foregroundMark x1="71566" y1="15791" x2="62333" y2="10201"/>
                        <a14:foregroundMark x1="53378" y1="9791" x2="43452" y2="9337"/>
                        <a14:foregroundMark x1="62333" y1="10201" x2="61456" y2="10161"/>
                        <a14:foregroundMark x1="33109" y1="11209" x2="31019" y2="16143"/>
                        <a14:foregroundMark x1="30918" y1="36396" x2="35500" y2="36638"/>
                        <a14:foregroundMark x1="35500" y1="36638" x2="46083" y2="28448"/>
                        <a14:foregroundMark x1="67271" y1="26578" x2="72303" y2="26134"/>
                        <a14:foregroundMark x1="62379" y1="27010" x2="64292" y2="26841"/>
                        <a14:foregroundMark x1="62204" y1="27025" x2="62196" y2="27026"/>
                        <a14:foregroundMark x1="46083" y1="28448" x2="47219" y2="28348"/>
                        <a14:foregroundMark x1="30750" y1="33477" x2="30214" y2="34342"/>
                        <a14:foregroundMark x1="17216" y1="52063" x2="14583" y2="59626"/>
                        <a14:foregroundMark x1="14583" y1="59626" x2="15917" y2="67672"/>
                        <a14:foregroundMark x1="15917" y1="67672" x2="22060" y2="67783"/>
                        <a14:foregroundMark x1="30519" y1="61770" x2="35667" y2="51437"/>
                        <a14:foregroundMark x1="35667" y1="51437" x2="38917" y2="35201"/>
                        <a14:foregroundMark x1="38917" y1="35201" x2="32500" y2="31466"/>
                        <a14:foregroundMark x1="30642" y1="33549" x2="30169" y2="34079"/>
                        <a14:foregroundMark x1="32500" y1="31466" x2="32098" y2="31916"/>
                        <a14:foregroundMark x1="22000" y1="55316" x2="18992" y2="51938"/>
                        <a14:foregroundMark x1="18054" y1="51806" x2="15167" y2="55891"/>
                        <a14:foregroundMark x1="15167" y1="55891" x2="15583" y2="63649"/>
                        <a14:foregroundMark x1="15583" y1="63649" x2="20250" y2="65805"/>
                        <a14:foregroundMark x1="20250" y1="65805" x2="24000" y2="55747"/>
                        <a14:foregroundMark x1="24000" y1="55747" x2="21583" y2="53161"/>
                        <a14:foregroundMark x1="30605" y1="37758" x2="28760" y2="38880"/>
                        <a14:foregroundMark x1="34333" y1="35489" x2="30645" y2="37733"/>
                        <a14:foregroundMark x1="28849" y1="39123" x2="36083" y2="36063"/>
                        <a14:foregroundMark x1="36083" y1="36063" x2="32111" y2="31543"/>
                        <a14:foregroundMark x1="73368" y1="34104" x2="73417" y2="33764"/>
                        <a14:foregroundMark x1="72932" y1="37111" x2="73049" y2="36301"/>
                        <a14:foregroundMark x1="73417" y1="33764" x2="73255" y2="33903"/>
                        <a14:backgroundMark x1="73667" y1="15086" x2="74000" y2="22414"/>
                        <a14:backgroundMark x1="74000" y1="22414" x2="76667" y2="15230"/>
                        <a14:backgroundMark x1="76667" y1="15230" x2="73750" y2="14943"/>
                        <a14:backgroundMark x1="74000" y1="17241" x2="74500" y2="27443"/>
                        <a14:backgroundMark x1="74500" y1="27443" x2="74833" y2="18103"/>
                        <a14:backgroundMark x1="74833" y1="18103" x2="73917" y2="16810"/>
                        <a14:backgroundMark x1="29667" y1="33908" x2="25583" y2="33046"/>
                        <a14:backgroundMark x1="25583" y1="33046" x2="19833" y2="37931"/>
                        <a14:backgroundMark x1="19833" y1="37931" x2="18000" y2="47126"/>
                        <a14:backgroundMark x1="18000" y1="47126" x2="23750" y2="43966"/>
                        <a14:backgroundMark x1="23750" y1="43966" x2="25500" y2="37500"/>
                        <a14:backgroundMark x1="25500" y1="37500" x2="28250" y2="32759"/>
                        <a14:backgroundMark x1="22417" y1="44684" x2="17250" y2="46264"/>
                        <a14:backgroundMark x1="17250" y1="46264" x2="21250" y2="45259"/>
                        <a14:backgroundMark x1="21250" y1="45259" x2="21583" y2="43966"/>
                        <a14:backgroundMark x1="20500" y1="47989" x2="16500" y2="49425"/>
                        <a14:backgroundMark x1="16500" y1="49425" x2="20250" y2="48276"/>
                        <a14:backgroundMark x1="20250" y1="48276" x2="20667" y2="46983"/>
                        <a14:backgroundMark x1="24333" y1="47557" x2="26583" y2="40230"/>
                        <a14:backgroundMark x1="26583" y1="40230" x2="21917" y2="41236"/>
                        <a14:backgroundMark x1="21917" y1="41236" x2="23833" y2="47701"/>
                        <a14:backgroundMark x1="23833" y1="47701" x2="24167" y2="47989"/>
                        <a14:backgroundMark x1="28250" y1="37500" x2="28083" y2="37500"/>
                        <a14:backgroundMark x1="28333" y1="37787" x2="22667" y2="35057"/>
                        <a14:backgroundMark x1="22667" y1="35057" x2="25500" y2="41523"/>
                        <a14:backgroundMark x1="25500" y1="41523" x2="28000" y2="37356"/>
                        <a14:backgroundMark x1="30250" y1="18247" x2="24250" y2="26006"/>
                        <a14:backgroundMark x1="24250" y1="26006" x2="25417" y2="33046"/>
                        <a14:backgroundMark x1="25417" y1="33046" x2="30000" y2="34483"/>
                        <a14:backgroundMark x1="30000" y1="34483" x2="30000" y2="18822"/>
                        <a14:backgroundMark x1="30000" y1="18822" x2="29833" y2="17960"/>
                        <a14:backgroundMark x1="22583" y1="70977" x2="25917" y2="66379"/>
                        <a14:backgroundMark x1="25917" y1="66379" x2="27250" y2="76437"/>
                        <a14:backgroundMark x1="27250" y1="76437" x2="23083" y2="77874"/>
                        <a14:backgroundMark x1="23083" y1="77874" x2="23083" y2="70259"/>
                        <a14:backgroundMark x1="23083" y1="70259" x2="23000" y2="70115"/>
                        <a14:backgroundMark x1="26250" y1="68103" x2="28333" y2="61494"/>
                        <a14:backgroundMark x1="28333" y1="61494" x2="29083" y2="68966"/>
                        <a14:backgroundMark x1="29083" y1="68966" x2="25917" y2="75575"/>
                        <a14:backgroundMark x1="25917" y1="75575" x2="26167" y2="67241"/>
                        <a14:backgroundMark x1="26167" y1="67241" x2="26417" y2="66954"/>
                        <a14:backgroundMark x1="27750" y1="66379" x2="27000" y2="74856"/>
                        <a14:backgroundMark x1="27000" y1="74856" x2="28000" y2="66954"/>
                        <a14:backgroundMark x1="28000" y1="66954" x2="27750" y2="66092"/>
                        <a14:backgroundMark x1="28167" y1="66667" x2="24917" y2="78161"/>
                        <a14:backgroundMark x1="24917" y1="78161" x2="28333" y2="68678"/>
                        <a14:backgroundMark x1="28333" y1="68678" x2="28250" y2="66523"/>
                        <a14:backgroundMark x1="26750" y1="69253" x2="23167" y2="66954"/>
                        <a14:backgroundMark x1="23167" y1="66954" x2="27417" y2="82759"/>
                        <a14:backgroundMark x1="27417" y1="82759" x2="32750" y2="81466"/>
                        <a14:backgroundMark x1="32750" y1="81466" x2="26417" y2="69253"/>
                        <a14:backgroundMark x1="30500" y1="16092" x2="29917" y2="33477"/>
                        <a14:backgroundMark x1="29917" y1="33477" x2="22333" y2="31897"/>
                        <a14:backgroundMark x1="22333" y1="31897" x2="20333" y2="15086"/>
                        <a14:backgroundMark x1="20333" y1="15086" x2="26750" y2="11494"/>
                        <a14:backgroundMark x1="26750" y1="11494" x2="30083" y2="15374"/>
                        <a14:backgroundMark x1="30083" y1="15374" x2="30417" y2="16523"/>
                        <a14:backgroundMark x1="39500" y1="8621" x2="29250" y2="7902"/>
                        <a14:backgroundMark x1="29250" y1="7902" x2="31500" y2="1437"/>
                        <a14:backgroundMark x1="31500" y1="1437" x2="43083" y2="5891"/>
                        <a14:backgroundMark x1="43083" y1="5891" x2="38917" y2="8477"/>
                        <a14:backgroundMark x1="38917" y1="8477" x2="38250" y2="8621"/>
                        <a14:backgroundMark x1="60500" y1="9339" x2="56167" y2="8764"/>
                        <a14:backgroundMark x1="56167" y1="8764" x2="48583" y2="31609"/>
                        <a14:backgroundMark x1="48583" y1="31609" x2="51250" y2="60057"/>
                        <a14:backgroundMark x1="51250" y1="60057" x2="63750" y2="76006"/>
                        <a14:backgroundMark x1="63750" y1="76006" x2="75417" y2="74856"/>
                        <a14:backgroundMark x1="75417" y1="74856" x2="77083" y2="59195"/>
                        <a14:backgroundMark x1="77083" y1="59195" x2="73917" y2="49713"/>
                        <a14:backgroundMark x1="73917" y1="49713" x2="70250" y2="43822"/>
                        <a14:backgroundMark x1="68903" y1="35019" x2="68667" y2="33477"/>
                        <a14:backgroundMark x1="70250" y1="43822" x2="69038" y2="35904"/>
                        <a14:backgroundMark x1="68667" y1="33477" x2="62500" y2="30891"/>
                        <a14:backgroundMark x1="62500" y1="30891" x2="59583" y2="9195"/>
                        <a14:backgroundMark x1="60750" y1="26580" x2="55167" y2="25000"/>
                        <a14:backgroundMark x1="55167" y1="25000" x2="45750" y2="38649"/>
                        <a14:backgroundMark x1="45750" y1="38649" x2="60417" y2="64080"/>
                        <a14:backgroundMark x1="60417" y1="64080" x2="73917" y2="61207"/>
                        <a14:backgroundMark x1="73917" y1="61207" x2="72833" y2="47701"/>
                        <a14:backgroundMark x1="72833" y1="47701" x2="59083" y2="26293"/>
                        <a14:backgroundMark x1="61833" y1="28879" x2="62250" y2="27011"/>
                        <a14:backgroundMark x1="62000" y1="26149" x2="62500" y2="15086"/>
                        <a14:backgroundMark x1="62500" y1="15086" x2="58417" y2="18247"/>
                        <a14:backgroundMark x1="58417" y1="18247" x2="58167" y2="29454"/>
                        <a14:backgroundMark x1="58167" y1="29454" x2="62167" y2="26868"/>
                        <a14:backgroundMark x1="62167" y1="26868" x2="62167" y2="25862"/>
                        <a14:backgroundMark x1="62500" y1="14799" x2="59750" y2="7902"/>
                        <a14:backgroundMark x1="59750" y1="7902" x2="55500" y2="14080"/>
                        <a14:backgroundMark x1="55500" y1="14080" x2="59167" y2="18966"/>
                        <a14:backgroundMark x1="59167" y1="18966" x2="62417" y2="15661"/>
                        <a14:backgroundMark x1="63417" y1="29023" x2="68083" y2="30029"/>
                        <a14:backgroundMark x1="68083" y1="30029" x2="69818" y2="34424"/>
                        <a14:backgroundMark x1="71877" y1="41012" x2="68833" y2="47701"/>
                        <a14:backgroundMark x1="68833" y1="47701" x2="62917" y2="38362"/>
                        <a14:backgroundMark x1="62917" y1="38362" x2="63250" y2="31178"/>
                        <a14:backgroundMark x1="63250" y1="31178" x2="63667" y2="29167"/>
                        <a14:backgroundMark x1="68167" y1="30029" x2="72250" y2="37356"/>
                        <a14:backgroundMark x1="72250" y1="37356" x2="73167" y2="44828"/>
                        <a14:backgroundMark x1="73167" y1="44828" x2="69083" y2="39943"/>
                        <a14:backgroundMark x1="69083" y1="39943" x2="68083" y2="32328"/>
                        <a14:backgroundMark x1="68083" y1="32328" x2="68167" y2="31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8234" t="4913" r="19766" b="52307"/>
          <a:stretch/>
        </p:blipFill>
        <p:spPr>
          <a:xfrm>
            <a:off x="4036876" y="1254883"/>
            <a:ext cx="2779058" cy="3134313"/>
          </a:xfrm>
          <a:prstGeom prst="rect">
            <a:avLst/>
          </a:prstGeom>
        </p:spPr>
      </p:pic>
      <p:pic>
        <p:nvPicPr>
          <p:cNvPr id="29" name="그림 28" descr="텍스트, 그래픽 디자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48849221-3EC1-5AAE-4DB4-E415C251831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776" b="68534" l="17833" r="35500">
                        <a14:foregroundMark x1="33583" y1="37069" x2="33833" y2="37069"/>
                        <a14:foregroundMark x1="28917" y1="36782" x2="29500" y2="36351"/>
                        <a14:foregroundMark x1="30250" y1="36351" x2="30333" y2="37069"/>
                        <a14:foregroundMark x1="32583" y1="36782" x2="33083" y2="37500"/>
                        <a14:foregroundMark x1="33333" y1="35920" x2="34270" y2="38281"/>
                        <a14:foregroundMark x1="34212" y1="37771" x2="33500" y2="35776"/>
                        <a14:foregroundMark x1="24500" y1="54598" x2="22064" y2="51398"/>
                        <a14:foregroundMark x1="19949" y1="53061" x2="17250" y2="60920"/>
                        <a14:foregroundMark x1="17250" y1="60920" x2="18583" y2="68247"/>
                        <a14:foregroundMark x1="18583" y1="68247" x2="22381" y2="68007"/>
                        <a14:foregroundMark x1="25851" y1="63783" x2="26500" y2="57759"/>
                        <a14:foregroundMark x1="26500" y1="57759" x2="23333" y2="51724"/>
                        <a14:foregroundMark x1="22706" y1="52343" x2="22167" y2="52874"/>
                        <a14:foregroundMark x1="23333" y1="51724" x2="22796" y2="52254"/>
                        <a14:foregroundMark x1="20062" y1="53104" x2="19000" y2="53592"/>
                        <a14:foregroundMark x1="21887" y1="52264" x2="21644" y2="52376"/>
                        <a14:foregroundMark x1="22628" y1="51924" x2="22111" y2="52162"/>
                        <a14:foregroundMark x1="24000" y1="51293" x2="22726" y2="51879"/>
                        <a14:foregroundMark x1="19000" y1="53592" x2="19000" y2="62500"/>
                        <a14:foregroundMark x1="23714" y1="64385" x2="23991" y2="64496"/>
                        <a14:foregroundMark x1="23335" y1="64233" x2="23677" y2="64370"/>
                        <a14:foregroundMark x1="19000" y1="62500" x2="23306" y2="64222"/>
                        <a14:foregroundMark x1="24769" y1="63514" x2="24917" y2="53592"/>
                        <a14:foregroundMark x1="24917" y1="53592" x2="24167" y2="51006"/>
                        <a14:foregroundMark x1="23833" y1="54741" x2="19917" y2="59052"/>
                        <a14:foregroundMark x1="19917" y1="59052" x2="25750" y2="61782"/>
                        <a14:foregroundMark x1="25750" y1="61782" x2="25250" y2="54454"/>
                        <a14:foregroundMark x1="25250" y1="54454" x2="21917" y2="53305"/>
                        <a14:foregroundMark x1="20122" y1="53127" x2="17500" y2="61638"/>
                        <a14:foregroundMark x1="17500" y1="61638" x2="18167" y2="68678"/>
                        <a14:foregroundMark x1="18167" y1="68678" x2="21833" y2="60345"/>
                        <a14:foregroundMark x1="21833" y1="60345" x2="20919" y2="53432"/>
                        <a14:foregroundMark x1="20178" y1="53148" x2="18333" y2="58333"/>
                        <a14:foregroundMark x1="18333" y1="58333" x2="20430" y2="53245"/>
                        <a14:foregroundMark x1="19083" y1="59914" x2="17833" y2="53017"/>
                        <a14:foregroundMark x1="17833" y1="53017" x2="19083" y2="58477"/>
                        <a14:backgroundMark x1="22833" y1="67960" x2="23000" y2="67529"/>
                        <a14:backgroundMark x1="23917" y1="67529" x2="23917" y2="67385"/>
                        <a14:backgroundMark x1="26833" y1="65374" x2="23417" y2="69684"/>
                        <a14:backgroundMark x1="23417" y1="69684" x2="26500" y2="65805"/>
                        <a14:backgroundMark x1="26500" y1="65805" x2="26500" y2="65805"/>
                        <a14:backgroundMark x1="20500" y1="49713" x2="20583" y2="49856"/>
                        <a14:backgroundMark x1="20833" y1="49282" x2="20833" y2="49282"/>
                        <a14:backgroundMark x1="22167" y1="49425" x2="22167" y2="48851"/>
                        <a14:backgroundMark x1="23250" y1="50000" x2="23167" y2="50287"/>
                        <a14:backgroundMark x1="19917" y1="49282" x2="19667" y2="48851"/>
                        <a14:backgroundMark x1="20667" y1="48994" x2="20917" y2="49282"/>
                        <a14:backgroundMark x1="34333" y1="42385" x2="34667" y2="43103"/>
                        <a14:backgroundMark x1="36833" y1="41236" x2="35417" y2="40948"/>
                        <a14:backgroundMark x1="39167" y1="41092" x2="35000" y2="41379"/>
                        <a14:backgroundMark x1="35000" y1="41379" x2="38833" y2="41954"/>
                        <a14:backgroundMark x1="38833" y1="41954" x2="39250" y2="40805"/>
                        <a14:backgroundMark x1="22500" y1="38506" x2="19000" y2="41379"/>
                        <a14:backgroundMark x1="19000" y1="41379" x2="18667" y2="49138"/>
                        <a14:backgroundMark x1="18667" y1="49138" x2="22417" y2="50575"/>
                        <a14:backgroundMark x1="22417" y1="50575" x2="23333" y2="38937"/>
                        <a14:backgroundMark x1="23333" y1="38937" x2="22917" y2="373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7744" t="32452" r="64088" b="30527"/>
          <a:stretch/>
        </p:blipFill>
        <p:spPr>
          <a:xfrm>
            <a:off x="-1086726" y="3275518"/>
            <a:ext cx="2294965" cy="2712330"/>
          </a:xfrm>
          <a:prstGeom prst="rect">
            <a:avLst/>
          </a:prstGeom>
        </p:spPr>
      </p:pic>
      <p:pic>
        <p:nvPicPr>
          <p:cNvPr id="33" name="그림 32" descr="텍스트, 그래픽 디자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31D31605-BE1A-657F-275C-B82E5F338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13" b="72989" l="15583" r="75167">
                        <a14:foregroundMark x1="71566" y1="15791" x2="62333" y2="10201"/>
                        <a14:foregroundMark x1="62333" y1="10201" x2="43452" y2="9337"/>
                        <a14:foregroundMark x1="33109" y1="11209" x2="31019" y2="16143"/>
                        <a14:foregroundMark x1="30918" y1="36396" x2="35500" y2="36638"/>
                        <a14:foregroundMark x1="35500" y1="36638" x2="46083" y2="28448"/>
                        <a14:foregroundMark x1="46083" y1="28448" x2="72303" y2="26134"/>
                        <a14:foregroundMark x1="30750" y1="33477" x2="30214" y2="34342"/>
                        <a14:foregroundMark x1="17216" y1="52063" x2="14583" y2="59626"/>
                        <a14:foregroundMark x1="14583" y1="59626" x2="15917" y2="67672"/>
                        <a14:foregroundMark x1="15917" y1="67672" x2="22060" y2="67783"/>
                        <a14:foregroundMark x1="30519" y1="61770" x2="35667" y2="51437"/>
                        <a14:foregroundMark x1="35667" y1="51437" x2="38917" y2="35201"/>
                        <a14:foregroundMark x1="38917" y1="35201" x2="32500" y2="31466"/>
                        <a14:foregroundMark x1="30642" y1="33549" x2="30169" y2="34079"/>
                        <a14:foregroundMark x1="32500" y1="31466" x2="32098" y2="31916"/>
                        <a14:foregroundMark x1="22000" y1="55316" x2="18992" y2="51938"/>
                        <a14:foregroundMark x1="18054" y1="51806" x2="15167" y2="55891"/>
                        <a14:foregroundMark x1="15167" y1="55891" x2="15583" y2="63649"/>
                        <a14:foregroundMark x1="15583" y1="63649" x2="20250" y2="65805"/>
                        <a14:foregroundMark x1="20250" y1="65805" x2="24000" y2="55747"/>
                        <a14:foregroundMark x1="24000" y1="55747" x2="21583" y2="53161"/>
                        <a14:foregroundMark x1="30605" y1="37758" x2="28760" y2="38880"/>
                        <a14:foregroundMark x1="34333" y1="35489" x2="30645" y2="37733"/>
                        <a14:foregroundMark x1="28849" y1="39123" x2="36083" y2="36063"/>
                        <a14:foregroundMark x1="36083" y1="36063" x2="32111" y2="31543"/>
                        <a14:backgroundMark x1="73667" y1="15086" x2="74000" y2="22414"/>
                        <a14:backgroundMark x1="74000" y1="22414" x2="76667" y2="15230"/>
                        <a14:backgroundMark x1="76667" y1="15230" x2="73750" y2="14943"/>
                        <a14:backgroundMark x1="74000" y1="17241" x2="74500" y2="27443"/>
                        <a14:backgroundMark x1="74500" y1="27443" x2="74833" y2="18103"/>
                        <a14:backgroundMark x1="74833" y1="18103" x2="73917" y2="16810"/>
                        <a14:backgroundMark x1="29667" y1="33908" x2="25583" y2="33046"/>
                        <a14:backgroundMark x1="25583" y1="33046" x2="19833" y2="37931"/>
                        <a14:backgroundMark x1="19833" y1="37931" x2="18000" y2="47126"/>
                        <a14:backgroundMark x1="18000" y1="47126" x2="23750" y2="43966"/>
                        <a14:backgroundMark x1="23750" y1="43966" x2="25500" y2="37500"/>
                        <a14:backgroundMark x1="25500" y1="37500" x2="28250" y2="32759"/>
                        <a14:backgroundMark x1="22417" y1="44684" x2="17250" y2="46264"/>
                        <a14:backgroundMark x1="17250" y1="46264" x2="21250" y2="45259"/>
                        <a14:backgroundMark x1="21250" y1="45259" x2="21583" y2="43966"/>
                        <a14:backgroundMark x1="20500" y1="47989" x2="16500" y2="49425"/>
                        <a14:backgroundMark x1="16500" y1="49425" x2="20250" y2="48276"/>
                        <a14:backgroundMark x1="20250" y1="48276" x2="20667" y2="46983"/>
                        <a14:backgroundMark x1="24333" y1="47557" x2="26583" y2="40230"/>
                        <a14:backgroundMark x1="26583" y1="40230" x2="21917" y2="41236"/>
                        <a14:backgroundMark x1="21917" y1="41236" x2="23833" y2="47701"/>
                        <a14:backgroundMark x1="23833" y1="47701" x2="24167" y2="47989"/>
                        <a14:backgroundMark x1="28250" y1="37500" x2="28083" y2="37500"/>
                        <a14:backgroundMark x1="28333" y1="37787" x2="22667" y2="35057"/>
                        <a14:backgroundMark x1="22667" y1="35057" x2="25500" y2="41523"/>
                        <a14:backgroundMark x1="25500" y1="41523" x2="28000" y2="37356"/>
                        <a14:backgroundMark x1="30250" y1="18247" x2="24250" y2="26006"/>
                        <a14:backgroundMark x1="24250" y1="26006" x2="25417" y2="33046"/>
                        <a14:backgroundMark x1="25417" y1="33046" x2="30000" y2="34483"/>
                        <a14:backgroundMark x1="30000" y1="34483" x2="30000" y2="18822"/>
                        <a14:backgroundMark x1="30000" y1="18822" x2="29833" y2="17960"/>
                        <a14:backgroundMark x1="22583" y1="70977" x2="25917" y2="66379"/>
                        <a14:backgroundMark x1="25917" y1="66379" x2="27250" y2="76437"/>
                        <a14:backgroundMark x1="27250" y1="76437" x2="23083" y2="77874"/>
                        <a14:backgroundMark x1="23083" y1="77874" x2="23083" y2="70259"/>
                        <a14:backgroundMark x1="23083" y1="70259" x2="23000" y2="70115"/>
                        <a14:backgroundMark x1="26250" y1="68103" x2="28333" y2="61494"/>
                        <a14:backgroundMark x1="28333" y1="61494" x2="29083" y2="68966"/>
                        <a14:backgroundMark x1="29083" y1="68966" x2="25917" y2="75575"/>
                        <a14:backgroundMark x1="25917" y1="75575" x2="26167" y2="67241"/>
                        <a14:backgroundMark x1="26167" y1="67241" x2="26417" y2="66954"/>
                        <a14:backgroundMark x1="27750" y1="66379" x2="27000" y2="74856"/>
                        <a14:backgroundMark x1="27000" y1="74856" x2="28000" y2="66954"/>
                        <a14:backgroundMark x1="28000" y1="66954" x2="27750" y2="66092"/>
                        <a14:backgroundMark x1="28167" y1="66667" x2="24917" y2="78161"/>
                        <a14:backgroundMark x1="24917" y1="78161" x2="28333" y2="68678"/>
                        <a14:backgroundMark x1="28333" y1="68678" x2="28250" y2="66523"/>
                        <a14:backgroundMark x1="26750" y1="69253" x2="23167" y2="66954"/>
                        <a14:backgroundMark x1="23167" y1="66954" x2="27417" y2="82759"/>
                        <a14:backgroundMark x1="27417" y1="82759" x2="32750" y2="81466"/>
                        <a14:backgroundMark x1="32750" y1="81466" x2="26417" y2="69253"/>
                        <a14:backgroundMark x1="30500" y1="16092" x2="29917" y2="33477"/>
                        <a14:backgroundMark x1="29917" y1="33477" x2="22333" y2="31897"/>
                        <a14:backgroundMark x1="22333" y1="31897" x2="20333" y2="15086"/>
                        <a14:backgroundMark x1="20333" y1="15086" x2="26750" y2="11494"/>
                        <a14:backgroundMark x1="26750" y1="11494" x2="30083" y2="15374"/>
                        <a14:backgroundMark x1="30083" y1="15374" x2="30417" y2="16523"/>
                        <a14:backgroundMark x1="39500" y1="8621" x2="29250" y2="7902"/>
                        <a14:backgroundMark x1="29250" y1="7902" x2="31500" y2="1437"/>
                        <a14:backgroundMark x1="31500" y1="1437" x2="43083" y2="5891"/>
                        <a14:backgroundMark x1="43083" y1="5891" x2="38917" y2="8477"/>
                        <a14:backgroundMark x1="38917" y1="8477" x2="38250" y2="8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5936" t="4912" r="19766" b="19389"/>
          <a:stretch/>
        </p:blipFill>
        <p:spPr>
          <a:xfrm flipH="1">
            <a:off x="5419705" y="1303509"/>
            <a:ext cx="8122023" cy="55460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36BF40-FFBF-1D32-E910-1C41398565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24451" y="2960834"/>
            <a:ext cx="4470046" cy="573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35ED24-1D6F-9D5A-9809-B732EBF7C0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5644" y="3684285"/>
            <a:ext cx="4407661" cy="508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D2091F0-62A5-C759-BD99-A56FEFE502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49196" y="4342477"/>
            <a:ext cx="4420557" cy="518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그림 33" descr="텍스트, 그래픽 디자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EEA81270-1F4B-053D-C94D-59CD6A8D5B0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13" b="72989" l="15583" r="75167">
                        <a14:foregroundMark x1="71566" y1="15791" x2="62333" y2="10201"/>
                        <a14:foregroundMark x1="53378" y1="9791" x2="43452" y2="9337"/>
                        <a14:foregroundMark x1="62333" y1="10201" x2="61456" y2="10161"/>
                        <a14:foregroundMark x1="33109" y1="11209" x2="31019" y2="16143"/>
                        <a14:foregroundMark x1="30918" y1="36396" x2="35500" y2="36638"/>
                        <a14:foregroundMark x1="35500" y1="36638" x2="46083" y2="28448"/>
                        <a14:foregroundMark x1="67271" y1="26578" x2="72303" y2="26134"/>
                        <a14:foregroundMark x1="62379" y1="27010" x2="64292" y2="26841"/>
                        <a14:foregroundMark x1="62204" y1="27025" x2="62196" y2="27026"/>
                        <a14:foregroundMark x1="46083" y1="28448" x2="47219" y2="28348"/>
                        <a14:foregroundMark x1="30750" y1="33477" x2="30214" y2="34342"/>
                        <a14:foregroundMark x1="17216" y1="52063" x2="14583" y2="59626"/>
                        <a14:foregroundMark x1="14583" y1="59626" x2="15917" y2="67672"/>
                        <a14:foregroundMark x1="15917" y1="67672" x2="22060" y2="67783"/>
                        <a14:foregroundMark x1="30519" y1="61770" x2="35667" y2="51437"/>
                        <a14:foregroundMark x1="35667" y1="51437" x2="38917" y2="35201"/>
                        <a14:foregroundMark x1="38917" y1="35201" x2="32500" y2="31466"/>
                        <a14:foregroundMark x1="30642" y1="33549" x2="30169" y2="34079"/>
                        <a14:foregroundMark x1="32500" y1="31466" x2="32098" y2="31916"/>
                        <a14:foregroundMark x1="22000" y1="55316" x2="18992" y2="51938"/>
                        <a14:foregroundMark x1="18054" y1="51806" x2="15167" y2="55891"/>
                        <a14:foregroundMark x1="15167" y1="55891" x2="15583" y2="63649"/>
                        <a14:foregroundMark x1="15583" y1="63649" x2="20250" y2="65805"/>
                        <a14:foregroundMark x1="20250" y1="65805" x2="24000" y2="55747"/>
                        <a14:foregroundMark x1="24000" y1="55747" x2="21583" y2="53161"/>
                        <a14:foregroundMark x1="30605" y1="37758" x2="28760" y2="38880"/>
                        <a14:foregroundMark x1="34333" y1="35489" x2="30645" y2="37733"/>
                        <a14:foregroundMark x1="28849" y1="39123" x2="36083" y2="36063"/>
                        <a14:foregroundMark x1="36083" y1="36063" x2="32111" y2="31543"/>
                        <a14:foregroundMark x1="73368" y1="34104" x2="73417" y2="33764"/>
                        <a14:foregroundMark x1="72932" y1="37111" x2="73049" y2="36301"/>
                        <a14:foregroundMark x1="73417" y1="33764" x2="73255" y2="33903"/>
                        <a14:backgroundMark x1="73667" y1="15086" x2="74000" y2="22414"/>
                        <a14:backgroundMark x1="74000" y1="22414" x2="76667" y2="15230"/>
                        <a14:backgroundMark x1="76667" y1="15230" x2="73750" y2="14943"/>
                        <a14:backgroundMark x1="74000" y1="17241" x2="74500" y2="27443"/>
                        <a14:backgroundMark x1="74500" y1="27443" x2="74833" y2="18103"/>
                        <a14:backgroundMark x1="74833" y1="18103" x2="73917" y2="16810"/>
                        <a14:backgroundMark x1="29667" y1="33908" x2="25583" y2="33046"/>
                        <a14:backgroundMark x1="25583" y1="33046" x2="19833" y2="37931"/>
                        <a14:backgroundMark x1="19833" y1="37931" x2="18000" y2="47126"/>
                        <a14:backgroundMark x1="18000" y1="47126" x2="23750" y2="43966"/>
                        <a14:backgroundMark x1="23750" y1="43966" x2="25500" y2="37500"/>
                        <a14:backgroundMark x1="25500" y1="37500" x2="28250" y2="32759"/>
                        <a14:backgroundMark x1="22417" y1="44684" x2="17250" y2="46264"/>
                        <a14:backgroundMark x1="17250" y1="46264" x2="21250" y2="45259"/>
                        <a14:backgroundMark x1="21250" y1="45259" x2="21583" y2="43966"/>
                        <a14:backgroundMark x1="20500" y1="47989" x2="16500" y2="49425"/>
                        <a14:backgroundMark x1="16500" y1="49425" x2="20250" y2="48276"/>
                        <a14:backgroundMark x1="20250" y1="48276" x2="20667" y2="46983"/>
                        <a14:backgroundMark x1="24333" y1="47557" x2="26583" y2="40230"/>
                        <a14:backgroundMark x1="26583" y1="40230" x2="21917" y2="41236"/>
                        <a14:backgroundMark x1="21917" y1="41236" x2="23833" y2="47701"/>
                        <a14:backgroundMark x1="23833" y1="47701" x2="24167" y2="47989"/>
                        <a14:backgroundMark x1="28250" y1="37500" x2="28083" y2="37500"/>
                        <a14:backgroundMark x1="28333" y1="37787" x2="22667" y2="35057"/>
                        <a14:backgroundMark x1="22667" y1="35057" x2="25500" y2="41523"/>
                        <a14:backgroundMark x1="25500" y1="41523" x2="28000" y2="37356"/>
                        <a14:backgroundMark x1="30250" y1="18247" x2="24250" y2="26006"/>
                        <a14:backgroundMark x1="24250" y1="26006" x2="25417" y2="33046"/>
                        <a14:backgroundMark x1="25417" y1="33046" x2="30000" y2="34483"/>
                        <a14:backgroundMark x1="30000" y1="34483" x2="30000" y2="18822"/>
                        <a14:backgroundMark x1="30000" y1="18822" x2="29833" y2="17960"/>
                        <a14:backgroundMark x1="22583" y1="70977" x2="25917" y2="66379"/>
                        <a14:backgroundMark x1="25917" y1="66379" x2="27250" y2="76437"/>
                        <a14:backgroundMark x1="27250" y1="76437" x2="23083" y2="77874"/>
                        <a14:backgroundMark x1="23083" y1="77874" x2="23083" y2="70259"/>
                        <a14:backgroundMark x1="23083" y1="70259" x2="23000" y2="70115"/>
                        <a14:backgroundMark x1="26250" y1="68103" x2="28333" y2="61494"/>
                        <a14:backgroundMark x1="28333" y1="61494" x2="29083" y2="68966"/>
                        <a14:backgroundMark x1="29083" y1="68966" x2="25917" y2="75575"/>
                        <a14:backgroundMark x1="25917" y1="75575" x2="26167" y2="67241"/>
                        <a14:backgroundMark x1="26167" y1="67241" x2="26417" y2="66954"/>
                        <a14:backgroundMark x1="27750" y1="66379" x2="27000" y2="74856"/>
                        <a14:backgroundMark x1="27000" y1="74856" x2="28000" y2="66954"/>
                        <a14:backgroundMark x1="28000" y1="66954" x2="27750" y2="66092"/>
                        <a14:backgroundMark x1="28167" y1="66667" x2="24917" y2="78161"/>
                        <a14:backgroundMark x1="24917" y1="78161" x2="28333" y2="68678"/>
                        <a14:backgroundMark x1="28333" y1="68678" x2="28250" y2="66523"/>
                        <a14:backgroundMark x1="26750" y1="69253" x2="23167" y2="66954"/>
                        <a14:backgroundMark x1="23167" y1="66954" x2="27417" y2="82759"/>
                        <a14:backgroundMark x1="27417" y1="82759" x2="32750" y2="81466"/>
                        <a14:backgroundMark x1="32750" y1="81466" x2="26417" y2="69253"/>
                        <a14:backgroundMark x1="30500" y1="16092" x2="29917" y2="33477"/>
                        <a14:backgroundMark x1="29917" y1="33477" x2="22333" y2="31897"/>
                        <a14:backgroundMark x1="22333" y1="31897" x2="20333" y2="15086"/>
                        <a14:backgroundMark x1="20333" y1="15086" x2="26750" y2="11494"/>
                        <a14:backgroundMark x1="26750" y1="11494" x2="30083" y2="15374"/>
                        <a14:backgroundMark x1="30083" y1="15374" x2="30417" y2="16523"/>
                        <a14:backgroundMark x1="39500" y1="8621" x2="29250" y2="7902"/>
                        <a14:backgroundMark x1="29250" y1="7902" x2="31500" y2="1437"/>
                        <a14:backgroundMark x1="31500" y1="1437" x2="43083" y2="5891"/>
                        <a14:backgroundMark x1="43083" y1="5891" x2="38917" y2="8477"/>
                        <a14:backgroundMark x1="38917" y1="8477" x2="38250" y2="8621"/>
                        <a14:backgroundMark x1="60500" y1="9339" x2="56167" y2="8764"/>
                        <a14:backgroundMark x1="56167" y1="8764" x2="48583" y2="31609"/>
                        <a14:backgroundMark x1="48583" y1="31609" x2="51250" y2="60057"/>
                        <a14:backgroundMark x1="51250" y1="60057" x2="63750" y2="76006"/>
                        <a14:backgroundMark x1="63750" y1="76006" x2="75417" y2="74856"/>
                        <a14:backgroundMark x1="75417" y1="74856" x2="77083" y2="59195"/>
                        <a14:backgroundMark x1="77083" y1="59195" x2="73917" y2="49713"/>
                        <a14:backgroundMark x1="73917" y1="49713" x2="70250" y2="43822"/>
                        <a14:backgroundMark x1="68903" y1="35019" x2="68667" y2="33477"/>
                        <a14:backgroundMark x1="70250" y1="43822" x2="69038" y2="35904"/>
                        <a14:backgroundMark x1="68667" y1="33477" x2="62500" y2="30891"/>
                        <a14:backgroundMark x1="62500" y1="30891" x2="59583" y2="9195"/>
                        <a14:backgroundMark x1="60750" y1="26580" x2="55167" y2="25000"/>
                        <a14:backgroundMark x1="55167" y1="25000" x2="45750" y2="38649"/>
                        <a14:backgroundMark x1="45750" y1="38649" x2="60417" y2="64080"/>
                        <a14:backgroundMark x1="60417" y1="64080" x2="73917" y2="61207"/>
                        <a14:backgroundMark x1="73917" y1="61207" x2="72833" y2="47701"/>
                        <a14:backgroundMark x1="72833" y1="47701" x2="59083" y2="26293"/>
                        <a14:backgroundMark x1="61833" y1="28879" x2="62250" y2="27011"/>
                        <a14:backgroundMark x1="62000" y1="26149" x2="62500" y2="15086"/>
                        <a14:backgroundMark x1="62500" y1="15086" x2="58417" y2="18247"/>
                        <a14:backgroundMark x1="58417" y1="18247" x2="58167" y2="29454"/>
                        <a14:backgroundMark x1="58167" y1="29454" x2="62167" y2="26868"/>
                        <a14:backgroundMark x1="62167" y1="26868" x2="62167" y2="25862"/>
                        <a14:backgroundMark x1="62500" y1="14799" x2="59750" y2="7902"/>
                        <a14:backgroundMark x1="59750" y1="7902" x2="55500" y2="14080"/>
                        <a14:backgroundMark x1="55500" y1="14080" x2="59167" y2="18966"/>
                        <a14:backgroundMark x1="59167" y1="18966" x2="62417" y2="15661"/>
                        <a14:backgroundMark x1="63417" y1="29023" x2="68083" y2="30029"/>
                        <a14:backgroundMark x1="68083" y1="30029" x2="69818" y2="34424"/>
                        <a14:backgroundMark x1="71877" y1="41012" x2="68833" y2="47701"/>
                        <a14:backgroundMark x1="68833" y1="47701" x2="62917" y2="38362"/>
                        <a14:backgroundMark x1="62917" y1="38362" x2="63250" y2="31178"/>
                        <a14:backgroundMark x1="63250" y1="31178" x2="63667" y2="29167"/>
                        <a14:backgroundMark x1="68167" y1="30029" x2="72250" y2="37356"/>
                        <a14:backgroundMark x1="72250" y1="37356" x2="73167" y2="44828"/>
                        <a14:backgroundMark x1="73167" y1="44828" x2="69083" y2="39943"/>
                        <a14:backgroundMark x1="69083" y1="39943" x2="68083" y2="32328"/>
                        <a14:backgroundMark x1="68083" y1="32328" x2="68167" y2="31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8234" t="4913" r="19766" b="52307"/>
          <a:stretch/>
        </p:blipFill>
        <p:spPr>
          <a:xfrm flipH="1">
            <a:off x="5435135" y="1302689"/>
            <a:ext cx="2779058" cy="3134313"/>
          </a:xfrm>
          <a:prstGeom prst="rect">
            <a:avLst/>
          </a:prstGeom>
        </p:spPr>
      </p:pic>
      <p:pic>
        <p:nvPicPr>
          <p:cNvPr id="35" name="그림 34" descr="텍스트, 그래픽 디자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D5A4DEAB-80A2-C289-646E-432F428A05D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776" b="68534" l="17833" r="35500">
                        <a14:foregroundMark x1="33583" y1="37069" x2="33833" y2="37069"/>
                        <a14:foregroundMark x1="28917" y1="36782" x2="29500" y2="36351"/>
                        <a14:foregroundMark x1="30250" y1="36351" x2="30333" y2="37069"/>
                        <a14:foregroundMark x1="32583" y1="36782" x2="33083" y2="37500"/>
                        <a14:foregroundMark x1="33333" y1="35920" x2="34270" y2="38281"/>
                        <a14:foregroundMark x1="34212" y1="37771" x2="33500" y2="35776"/>
                        <a14:foregroundMark x1="24500" y1="54598" x2="22064" y2="51398"/>
                        <a14:foregroundMark x1="19949" y1="53061" x2="17250" y2="60920"/>
                        <a14:foregroundMark x1="17250" y1="60920" x2="18583" y2="68247"/>
                        <a14:foregroundMark x1="18583" y1="68247" x2="22381" y2="68007"/>
                        <a14:foregroundMark x1="25851" y1="63783" x2="26500" y2="57759"/>
                        <a14:foregroundMark x1="26500" y1="57759" x2="23333" y2="51724"/>
                        <a14:foregroundMark x1="22706" y1="52343" x2="22167" y2="52874"/>
                        <a14:foregroundMark x1="23333" y1="51724" x2="22796" y2="52254"/>
                        <a14:foregroundMark x1="20062" y1="53104" x2="19000" y2="53592"/>
                        <a14:foregroundMark x1="21887" y1="52264" x2="21644" y2="52376"/>
                        <a14:foregroundMark x1="22628" y1="51924" x2="22111" y2="52162"/>
                        <a14:foregroundMark x1="24000" y1="51293" x2="22726" y2="51879"/>
                        <a14:foregroundMark x1="19000" y1="53592" x2="19000" y2="62500"/>
                        <a14:foregroundMark x1="23714" y1="64385" x2="23991" y2="64496"/>
                        <a14:foregroundMark x1="23335" y1="64233" x2="23677" y2="64370"/>
                        <a14:foregroundMark x1="19000" y1="62500" x2="23306" y2="64222"/>
                        <a14:foregroundMark x1="24769" y1="63514" x2="24917" y2="53592"/>
                        <a14:foregroundMark x1="24917" y1="53592" x2="24167" y2="51006"/>
                        <a14:foregroundMark x1="23833" y1="54741" x2="19917" y2="59052"/>
                        <a14:foregroundMark x1="19917" y1="59052" x2="25750" y2="61782"/>
                        <a14:foregroundMark x1="25750" y1="61782" x2="25250" y2="54454"/>
                        <a14:foregroundMark x1="25250" y1="54454" x2="21917" y2="53305"/>
                        <a14:foregroundMark x1="20122" y1="53127" x2="17500" y2="61638"/>
                        <a14:foregroundMark x1="17500" y1="61638" x2="18167" y2="68678"/>
                        <a14:foregroundMark x1="18167" y1="68678" x2="21833" y2="60345"/>
                        <a14:foregroundMark x1="21833" y1="60345" x2="20919" y2="53432"/>
                        <a14:foregroundMark x1="20178" y1="53148" x2="18333" y2="58333"/>
                        <a14:foregroundMark x1="18333" y1="58333" x2="20430" y2="53245"/>
                        <a14:foregroundMark x1="19083" y1="59914" x2="17833" y2="53017"/>
                        <a14:foregroundMark x1="17833" y1="53017" x2="19083" y2="58477"/>
                        <a14:backgroundMark x1="22833" y1="67960" x2="23000" y2="67529"/>
                        <a14:backgroundMark x1="23917" y1="67529" x2="23917" y2="67385"/>
                        <a14:backgroundMark x1="26833" y1="65374" x2="23417" y2="69684"/>
                        <a14:backgroundMark x1="23417" y1="69684" x2="26500" y2="65805"/>
                        <a14:backgroundMark x1="26500" y1="65805" x2="26500" y2="65805"/>
                        <a14:backgroundMark x1="20500" y1="49713" x2="20583" y2="49856"/>
                        <a14:backgroundMark x1="20833" y1="49282" x2="20833" y2="49282"/>
                        <a14:backgroundMark x1="22167" y1="49425" x2="22167" y2="48851"/>
                        <a14:backgroundMark x1="23250" y1="50000" x2="23167" y2="50287"/>
                        <a14:backgroundMark x1="19917" y1="49282" x2="19667" y2="48851"/>
                        <a14:backgroundMark x1="20667" y1="48994" x2="20917" y2="49282"/>
                        <a14:backgroundMark x1="34333" y1="42385" x2="34667" y2="43103"/>
                        <a14:backgroundMark x1="36833" y1="41236" x2="35417" y2="40948"/>
                        <a14:backgroundMark x1="39167" y1="41092" x2="35000" y2="41379"/>
                        <a14:backgroundMark x1="35000" y1="41379" x2="38833" y2="41954"/>
                        <a14:backgroundMark x1="38833" y1="41954" x2="39250" y2="40805"/>
                        <a14:backgroundMark x1="22500" y1="38506" x2="19000" y2="41379"/>
                        <a14:backgroundMark x1="19000" y1="41379" x2="18667" y2="49138"/>
                        <a14:backgroundMark x1="18667" y1="49138" x2="22417" y2="50575"/>
                        <a14:backgroundMark x1="22417" y1="50575" x2="23333" y2="38937"/>
                        <a14:backgroundMark x1="23333" y1="38937" x2="22917" y2="373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7744" t="32452" r="64088" b="30527"/>
          <a:stretch/>
        </p:blipFill>
        <p:spPr>
          <a:xfrm flipH="1">
            <a:off x="11027400" y="3319032"/>
            <a:ext cx="2294965" cy="2712330"/>
          </a:xfrm>
          <a:prstGeom prst="rect">
            <a:avLst/>
          </a:prstGeom>
        </p:spPr>
      </p:pic>
      <p:pic>
        <p:nvPicPr>
          <p:cNvPr id="36" name="그림 35" descr="텍스트, 그래픽 디자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A808A070-BC85-2373-2478-56F2C4131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13" b="72989" l="15583" r="75167">
                        <a14:foregroundMark x1="71566" y1="15791" x2="62333" y2="10201"/>
                        <a14:foregroundMark x1="62333" y1="10201" x2="43452" y2="9337"/>
                        <a14:foregroundMark x1="33109" y1="11209" x2="31019" y2="16143"/>
                        <a14:foregroundMark x1="30918" y1="36396" x2="35500" y2="36638"/>
                        <a14:foregroundMark x1="35500" y1="36638" x2="46083" y2="28448"/>
                        <a14:foregroundMark x1="46083" y1="28448" x2="72303" y2="26134"/>
                        <a14:foregroundMark x1="30750" y1="33477" x2="30214" y2="34342"/>
                        <a14:foregroundMark x1="17216" y1="52063" x2="14583" y2="59626"/>
                        <a14:foregroundMark x1="14583" y1="59626" x2="15917" y2="67672"/>
                        <a14:foregroundMark x1="15917" y1="67672" x2="22060" y2="67783"/>
                        <a14:foregroundMark x1="30519" y1="61770" x2="35667" y2="51437"/>
                        <a14:foregroundMark x1="35667" y1="51437" x2="38917" y2="35201"/>
                        <a14:foregroundMark x1="38917" y1="35201" x2="32500" y2="31466"/>
                        <a14:foregroundMark x1="30642" y1="33549" x2="30169" y2="34079"/>
                        <a14:foregroundMark x1="32500" y1="31466" x2="32098" y2="31916"/>
                        <a14:foregroundMark x1="22000" y1="55316" x2="18992" y2="51938"/>
                        <a14:foregroundMark x1="18054" y1="51806" x2="15167" y2="55891"/>
                        <a14:foregroundMark x1="15167" y1="55891" x2="15583" y2="63649"/>
                        <a14:foregroundMark x1="15583" y1="63649" x2="20250" y2="65805"/>
                        <a14:foregroundMark x1="20250" y1="65805" x2="24000" y2="55747"/>
                        <a14:foregroundMark x1="24000" y1="55747" x2="21583" y2="53161"/>
                        <a14:foregroundMark x1="30605" y1="37758" x2="28760" y2="38880"/>
                        <a14:foregroundMark x1="34333" y1="35489" x2="30645" y2="37733"/>
                        <a14:foregroundMark x1="28849" y1="39123" x2="36083" y2="36063"/>
                        <a14:foregroundMark x1="36083" y1="36063" x2="32111" y2="31543"/>
                        <a14:backgroundMark x1="73667" y1="15086" x2="74000" y2="22414"/>
                        <a14:backgroundMark x1="74000" y1="22414" x2="76667" y2="15230"/>
                        <a14:backgroundMark x1="76667" y1="15230" x2="73750" y2="14943"/>
                        <a14:backgroundMark x1="74000" y1="17241" x2="74500" y2="27443"/>
                        <a14:backgroundMark x1="74500" y1="27443" x2="74833" y2="18103"/>
                        <a14:backgroundMark x1="74833" y1="18103" x2="73917" y2="16810"/>
                        <a14:backgroundMark x1="29667" y1="33908" x2="25583" y2="33046"/>
                        <a14:backgroundMark x1="25583" y1="33046" x2="19833" y2="37931"/>
                        <a14:backgroundMark x1="19833" y1="37931" x2="18000" y2="47126"/>
                        <a14:backgroundMark x1="18000" y1="47126" x2="23750" y2="43966"/>
                        <a14:backgroundMark x1="23750" y1="43966" x2="25500" y2="37500"/>
                        <a14:backgroundMark x1="25500" y1="37500" x2="28250" y2="32759"/>
                        <a14:backgroundMark x1="22417" y1="44684" x2="17250" y2="46264"/>
                        <a14:backgroundMark x1="17250" y1="46264" x2="21250" y2="45259"/>
                        <a14:backgroundMark x1="21250" y1="45259" x2="21583" y2="43966"/>
                        <a14:backgroundMark x1="20500" y1="47989" x2="16500" y2="49425"/>
                        <a14:backgroundMark x1="16500" y1="49425" x2="20250" y2="48276"/>
                        <a14:backgroundMark x1="20250" y1="48276" x2="20667" y2="46983"/>
                        <a14:backgroundMark x1="24333" y1="47557" x2="26583" y2="40230"/>
                        <a14:backgroundMark x1="26583" y1="40230" x2="21917" y2="41236"/>
                        <a14:backgroundMark x1="21917" y1="41236" x2="23833" y2="47701"/>
                        <a14:backgroundMark x1="23833" y1="47701" x2="24167" y2="47989"/>
                        <a14:backgroundMark x1="28250" y1="37500" x2="28083" y2="37500"/>
                        <a14:backgroundMark x1="28333" y1="37787" x2="22667" y2="35057"/>
                        <a14:backgroundMark x1="22667" y1="35057" x2="25500" y2="41523"/>
                        <a14:backgroundMark x1="25500" y1="41523" x2="28000" y2="37356"/>
                        <a14:backgroundMark x1="30250" y1="18247" x2="24250" y2="26006"/>
                        <a14:backgroundMark x1="24250" y1="26006" x2="25417" y2="33046"/>
                        <a14:backgroundMark x1="25417" y1="33046" x2="30000" y2="34483"/>
                        <a14:backgroundMark x1="30000" y1="34483" x2="30000" y2="18822"/>
                        <a14:backgroundMark x1="30000" y1="18822" x2="29833" y2="17960"/>
                        <a14:backgroundMark x1="22583" y1="70977" x2="25917" y2="66379"/>
                        <a14:backgroundMark x1="25917" y1="66379" x2="27250" y2="76437"/>
                        <a14:backgroundMark x1="27250" y1="76437" x2="23083" y2="77874"/>
                        <a14:backgroundMark x1="23083" y1="77874" x2="23083" y2="70259"/>
                        <a14:backgroundMark x1="23083" y1="70259" x2="23000" y2="70115"/>
                        <a14:backgroundMark x1="26250" y1="68103" x2="28333" y2="61494"/>
                        <a14:backgroundMark x1="28333" y1="61494" x2="29083" y2="68966"/>
                        <a14:backgroundMark x1="29083" y1="68966" x2="25917" y2="75575"/>
                        <a14:backgroundMark x1="25917" y1="75575" x2="26167" y2="67241"/>
                        <a14:backgroundMark x1="26167" y1="67241" x2="26417" y2="66954"/>
                        <a14:backgroundMark x1="27750" y1="66379" x2="27000" y2="74856"/>
                        <a14:backgroundMark x1="27000" y1="74856" x2="28000" y2="66954"/>
                        <a14:backgroundMark x1="28000" y1="66954" x2="27750" y2="66092"/>
                        <a14:backgroundMark x1="28167" y1="66667" x2="24917" y2="78161"/>
                        <a14:backgroundMark x1="24917" y1="78161" x2="28333" y2="68678"/>
                        <a14:backgroundMark x1="28333" y1="68678" x2="28250" y2="66523"/>
                        <a14:backgroundMark x1="26750" y1="69253" x2="23167" y2="66954"/>
                        <a14:backgroundMark x1="23167" y1="66954" x2="27417" y2="82759"/>
                        <a14:backgroundMark x1="27417" y1="82759" x2="32750" y2="81466"/>
                        <a14:backgroundMark x1="32750" y1="81466" x2="26417" y2="69253"/>
                        <a14:backgroundMark x1="30500" y1="16092" x2="29917" y2="33477"/>
                        <a14:backgroundMark x1="29917" y1="33477" x2="22333" y2="31897"/>
                        <a14:backgroundMark x1="22333" y1="31897" x2="20333" y2="15086"/>
                        <a14:backgroundMark x1="20333" y1="15086" x2="26750" y2="11494"/>
                        <a14:backgroundMark x1="26750" y1="11494" x2="30083" y2="15374"/>
                        <a14:backgroundMark x1="30083" y1="15374" x2="30417" y2="16523"/>
                        <a14:backgroundMark x1="39500" y1="8621" x2="29250" y2="7902"/>
                        <a14:backgroundMark x1="29250" y1="7902" x2="31500" y2="1437"/>
                        <a14:backgroundMark x1="31500" y1="1437" x2="43083" y2="5891"/>
                        <a14:backgroundMark x1="43083" y1="5891" x2="38917" y2="8477"/>
                        <a14:backgroundMark x1="38917" y1="8477" x2="38250" y2="8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2624" t="15759" r="48343" b="74519"/>
          <a:stretch/>
        </p:blipFill>
        <p:spPr>
          <a:xfrm>
            <a:off x="9053138" y="2044002"/>
            <a:ext cx="2404212" cy="71226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1E9DAC9-E133-81A7-D89B-ADE3B5A93E69}"/>
              </a:ext>
            </a:extLst>
          </p:cNvPr>
          <p:cNvSpPr txBox="1"/>
          <p:nvPr/>
        </p:nvSpPr>
        <p:spPr>
          <a:xfrm>
            <a:off x="6293224" y="1030144"/>
            <a:ext cx="5258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“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특정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 지역의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시세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 격차의 원인이 무엇일까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  <a:cs typeface="+mn-cs"/>
              </a:rPr>
              <a:t>?”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7E3A99-6935-FB3E-D604-1EF7369AE6A6}"/>
              </a:ext>
            </a:extLst>
          </p:cNvPr>
          <p:cNvSpPr/>
          <p:nvPr/>
        </p:nvSpPr>
        <p:spPr>
          <a:xfrm>
            <a:off x="5916706" y="1640541"/>
            <a:ext cx="425698" cy="21425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800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ko-KR" altLang="en-US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결론 도출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8AB9715-E033-CB62-4DC1-4B6F4D08B253}"/>
              </a:ext>
            </a:extLst>
          </p:cNvPr>
          <p:cNvSpPr txBox="1"/>
          <p:nvPr/>
        </p:nvSpPr>
        <p:spPr>
          <a:xfrm>
            <a:off x="942431" y="2090771"/>
            <a:ext cx="103719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▶교통 접근성과 같이 우리가 판단했을 때 교통 접근성이 높아지면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 집값이 상승해야 하지만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시각화 결과 교통접근성이 떨어짐에도 집값이 상승하는 등 모든 정보를 하나만 보고 판단해선 안됨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▶ 부동산 시세는 여러 변수와 소비자의 심리 상태 등 여러 가지 요인들로 인해 부동산 투자를 할 때에는 수많은 정보를 취합하여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결정해야함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이서윤체" panose="02010600000101010101" pitchFamily="2" charset="-127"/>
                <a:ea typeface="이서윤체" panose="02010600000101010101" pitchFamily="2" charset="-127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7409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8F974E8-4832-02F0-3536-5AEE3B6F8A99}"/>
              </a:ext>
            </a:extLst>
          </p:cNvPr>
          <p:cNvSpPr/>
          <p:nvPr/>
        </p:nvSpPr>
        <p:spPr>
          <a:xfrm>
            <a:off x="3073907" y="2914650"/>
            <a:ext cx="6129909" cy="876300"/>
          </a:xfrm>
          <a:prstGeom prst="roundRect">
            <a:avLst/>
          </a:prstGeom>
          <a:solidFill>
            <a:srgbClr val="00CCFF"/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A4018C-AA68-09E5-2526-2894230FD2C0}"/>
              </a:ext>
            </a:extLst>
          </p:cNvPr>
          <p:cNvSpPr/>
          <p:nvPr/>
        </p:nvSpPr>
        <p:spPr>
          <a:xfrm>
            <a:off x="2988183" y="2809876"/>
            <a:ext cx="6169914" cy="914400"/>
          </a:xfrm>
          <a:prstGeom prst="roundRect">
            <a:avLst/>
          </a:prstGeom>
          <a:solidFill>
            <a:schemeClr val="bg1"/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400" kern="0" dirty="0">
                <a:ln w="254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페이퍼로지 8 ExtraBold" pitchFamily="2" charset="-127"/>
                <a:ea typeface="페이퍼로지 8 ExtraBold" pitchFamily="2" charset="-127"/>
              </a:rPr>
              <a:t>Q&amp;A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6681FD6-802E-9476-2BAE-B7B36A5AE521}"/>
              </a:ext>
            </a:extLst>
          </p:cNvPr>
          <p:cNvSpPr/>
          <p:nvPr/>
        </p:nvSpPr>
        <p:spPr>
          <a:xfrm>
            <a:off x="3110008" y="2912939"/>
            <a:ext cx="72000" cy="72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508D738-B9FE-2B58-37B8-A8DAA02716A8}"/>
              </a:ext>
            </a:extLst>
          </p:cNvPr>
          <p:cNvSpPr/>
          <p:nvPr/>
        </p:nvSpPr>
        <p:spPr>
          <a:xfrm>
            <a:off x="8986933" y="2912939"/>
            <a:ext cx="72000" cy="72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6681FD6-802E-9476-2BAE-B7B36A5AE521}"/>
              </a:ext>
            </a:extLst>
          </p:cNvPr>
          <p:cNvSpPr/>
          <p:nvPr/>
        </p:nvSpPr>
        <p:spPr>
          <a:xfrm>
            <a:off x="3110008" y="3560639"/>
            <a:ext cx="72000" cy="72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508D738-B9FE-2B58-37B8-A8DAA02716A8}"/>
              </a:ext>
            </a:extLst>
          </p:cNvPr>
          <p:cNvSpPr/>
          <p:nvPr/>
        </p:nvSpPr>
        <p:spPr>
          <a:xfrm>
            <a:off x="8986933" y="3560639"/>
            <a:ext cx="72000" cy="72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244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ko-KR" altLang="en-US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팀원 소개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E70B84E-17F1-4921-58C4-45231387C0A1}"/>
              </a:ext>
            </a:extLst>
          </p:cNvPr>
          <p:cNvSpPr/>
          <p:nvPr/>
        </p:nvSpPr>
        <p:spPr>
          <a:xfrm>
            <a:off x="1063294" y="2848483"/>
            <a:ext cx="2018966" cy="318331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E015E83-B313-80AF-EB16-43573AC08977}"/>
              </a:ext>
            </a:extLst>
          </p:cNvPr>
          <p:cNvSpPr/>
          <p:nvPr/>
        </p:nvSpPr>
        <p:spPr>
          <a:xfrm>
            <a:off x="3728305" y="2848483"/>
            <a:ext cx="2018966" cy="318331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AD1A78A-80C4-057F-D250-3A157952425E}"/>
              </a:ext>
            </a:extLst>
          </p:cNvPr>
          <p:cNvSpPr/>
          <p:nvPr/>
        </p:nvSpPr>
        <p:spPr>
          <a:xfrm>
            <a:off x="9369076" y="2842242"/>
            <a:ext cx="2018966" cy="318331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60FD064-0F62-5D37-19C0-C2C8D17827D4}"/>
              </a:ext>
            </a:extLst>
          </p:cNvPr>
          <p:cNvSpPr/>
          <p:nvPr/>
        </p:nvSpPr>
        <p:spPr>
          <a:xfrm>
            <a:off x="6565537" y="2848222"/>
            <a:ext cx="2018966" cy="318331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24ACED61-BB70-A3FE-508E-34091F1ED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644" y="2000413"/>
            <a:ext cx="870857" cy="87085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EFD1F87-D22F-411A-E8CB-517B90D2E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606" y="2014926"/>
            <a:ext cx="870857" cy="87085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10D8B18-86D5-C859-212F-86E764066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278" y="2014926"/>
            <a:ext cx="870857" cy="87085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A163665B-4BDB-E704-674F-59C389B81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620" y="2014926"/>
            <a:ext cx="870857" cy="87085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16E966F-B58C-D264-3048-A82992C7F1E3}"/>
              </a:ext>
            </a:extLst>
          </p:cNvPr>
          <p:cNvSpPr txBox="1"/>
          <p:nvPr/>
        </p:nvSpPr>
        <p:spPr>
          <a:xfrm>
            <a:off x="1080833" y="3312003"/>
            <a:ext cx="163538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이서윤체" panose="02010600000101010101" pitchFamily="2" charset="-127"/>
                <a:ea typeface="이서윤체" panose="02010600000101010101" pitchFamily="2" charset="-127"/>
              </a:rPr>
              <a:t>- </a:t>
            </a:r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데이터 수집</a:t>
            </a:r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en-US" altLang="ko-KR" dirty="0">
                <a:latin typeface="이서윤체" panose="02010600000101010101" pitchFamily="2" charset="-127"/>
                <a:ea typeface="이서윤체" panose="02010600000101010101" pitchFamily="2" charset="-127"/>
              </a:rPr>
              <a:t>- </a:t>
            </a:r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데이터 </a:t>
            </a:r>
            <a:r>
              <a:rPr lang="ko-KR" altLang="en-US" dirty="0" err="1">
                <a:latin typeface="이서윤체" panose="02010600000101010101" pitchFamily="2" charset="-127"/>
                <a:ea typeface="이서윤체" panose="02010600000101010101" pitchFamily="2" charset="-127"/>
              </a:rPr>
              <a:t>전처리</a:t>
            </a:r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en-US" altLang="ko-KR" dirty="0">
                <a:latin typeface="이서윤체" panose="02010600000101010101" pitchFamily="2" charset="-127"/>
                <a:ea typeface="이서윤체" panose="02010600000101010101" pitchFamily="2" charset="-127"/>
              </a:rPr>
              <a:t>- </a:t>
            </a:r>
            <a:r>
              <a:rPr lang="ko-KR" altLang="en-US" dirty="0" err="1">
                <a:latin typeface="이서윤체" panose="02010600000101010101" pitchFamily="2" charset="-127"/>
                <a:ea typeface="이서윤체" panose="02010600000101010101" pitchFamily="2" charset="-127"/>
              </a:rPr>
              <a:t>머신러닝</a:t>
            </a:r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 모델링</a:t>
            </a:r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en-US" altLang="ko-KR" dirty="0">
                <a:latin typeface="이서윤체" panose="02010600000101010101" pitchFamily="2" charset="-127"/>
                <a:ea typeface="이서윤체" panose="02010600000101010101" pitchFamily="2" charset="-127"/>
              </a:rPr>
              <a:t>-</a:t>
            </a:r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데이터 시각화</a:t>
            </a:r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en-US" altLang="ko-KR" dirty="0">
                <a:latin typeface="이서윤체" panose="02010600000101010101" pitchFamily="2" charset="-127"/>
                <a:ea typeface="이서윤체" panose="02010600000101010101" pitchFamily="2" charset="-127"/>
              </a:rPr>
              <a:t>- </a:t>
            </a:r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보고서 작성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22B279-E80D-20B2-AA39-4B5E9CDE4B42}"/>
              </a:ext>
            </a:extLst>
          </p:cNvPr>
          <p:cNvSpPr txBox="1"/>
          <p:nvPr/>
        </p:nvSpPr>
        <p:spPr>
          <a:xfrm>
            <a:off x="3768447" y="3312003"/>
            <a:ext cx="16353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이서윤체" panose="02010600000101010101" pitchFamily="2" charset="-127"/>
                <a:ea typeface="이서윤체" panose="02010600000101010101" pitchFamily="2" charset="-127"/>
              </a:rPr>
              <a:t>- </a:t>
            </a:r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데이터 수집</a:t>
            </a:r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en-US" altLang="ko-KR" dirty="0">
                <a:latin typeface="이서윤체" panose="02010600000101010101" pitchFamily="2" charset="-127"/>
                <a:ea typeface="이서윤체" panose="02010600000101010101" pitchFamily="2" charset="-127"/>
              </a:rPr>
              <a:t>- </a:t>
            </a:r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데이터 </a:t>
            </a:r>
            <a:r>
              <a:rPr lang="ko-KR" altLang="en-US" dirty="0" err="1">
                <a:latin typeface="이서윤체" panose="02010600000101010101" pitchFamily="2" charset="-127"/>
                <a:ea typeface="이서윤체" panose="02010600000101010101" pitchFamily="2" charset="-127"/>
              </a:rPr>
              <a:t>전처리</a:t>
            </a:r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en-US" altLang="ko-KR" dirty="0">
                <a:latin typeface="이서윤체" panose="02010600000101010101" pitchFamily="2" charset="-127"/>
                <a:ea typeface="이서윤체" panose="02010600000101010101" pitchFamily="2" charset="-127"/>
              </a:rPr>
              <a:t>- </a:t>
            </a:r>
            <a:r>
              <a:rPr lang="ko-KR" altLang="en-US" dirty="0" err="1">
                <a:latin typeface="이서윤체" panose="02010600000101010101" pitchFamily="2" charset="-127"/>
                <a:ea typeface="이서윤체" panose="02010600000101010101" pitchFamily="2" charset="-127"/>
              </a:rPr>
              <a:t>머신러닝</a:t>
            </a:r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 모델링</a:t>
            </a:r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en-US" altLang="ko-KR" dirty="0">
                <a:latin typeface="이서윤체" panose="02010600000101010101" pitchFamily="2" charset="-127"/>
                <a:ea typeface="이서윤체" panose="02010600000101010101" pitchFamily="2" charset="-127"/>
              </a:rPr>
              <a:t>-</a:t>
            </a:r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데이터 시각화</a:t>
            </a:r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en-US" altLang="ko-KR" dirty="0">
                <a:latin typeface="이서윤체" panose="02010600000101010101" pitchFamily="2" charset="-127"/>
                <a:ea typeface="이서윤체" panose="02010600000101010101" pitchFamily="2" charset="-127"/>
              </a:rPr>
              <a:t>- </a:t>
            </a:r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보고서 작성</a:t>
            </a:r>
          </a:p>
          <a:p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47263B3-2A06-218A-848A-1CDD31B4C69B}"/>
              </a:ext>
            </a:extLst>
          </p:cNvPr>
          <p:cNvSpPr txBox="1"/>
          <p:nvPr/>
        </p:nvSpPr>
        <p:spPr>
          <a:xfrm>
            <a:off x="6645290" y="3312003"/>
            <a:ext cx="163538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이서윤체" panose="02010600000101010101" pitchFamily="2" charset="-127"/>
                <a:ea typeface="이서윤체" panose="02010600000101010101" pitchFamily="2" charset="-127"/>
              </a:rPr>
              <a:t>- </a:t>
            </a:r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데이터 수집</a:t>
            </a:r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en-US" altLang="ko-KR" dirty="0">
                <a:latin typeface="이서윤체" panose="02010600000101010101" pitchFamily="2" charset="-127"/>
                <a:ea typeface="이서윤체" panose="02010600000101010101" pitchFamily="2" charset="-127"/>
              </a:rPr>
              <a:t>- </a:t>
            </a:r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데이터 </a:t>
            </a:r>
            <a:r>
              <a:rPr lang="ko-KR" altLang="en-US" dirty="0" err="1">
                <a:latin typeface="이서윤체" panose="02010600000101010101" pitchFamily="2" charset="-127"/>
                <a:ea typeface="이서윤체" panose="02010600000101010101" pitchFamily="2" charset="-127"/>
              </a:rPr>
              <a:t>전처리</a:t>
            </a:r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en-US" altLang="ko-KR" dirty="0">
                <a:latin typeface="이서윤체" panose="02010600000101010101" pitchFamily="2" charset="-127"/>
                <a:ea typeface="이서윤체" panose="02010600000101010101" pitchFamily="2" charset="-127"/>
              </a:rPr>
              <a:t>- </a:t>
            </a:r>
            <a:r>
              <a:rPr lang="ko-KR" altLang="en-US" dirty="0" err="1">
                <a:latin typeface="이서윤체" panose="02010600000101010101" pitchFamily="2" charset="-127"/>
                <a:ea typeface="이서윤체" panose="02010600000101010101" pitchFamily="2" charset="-127"/>
              </a:rPr>
              <a:t>머신러닝</a:t>
            </a:r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 모델링</a:t>
            </a:r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en-US" altLang="ko-KR" dirty="0">
                <a:latin typeface="이서윤체" panose="02010600000101010101" pitchFamily="2" charset="-127"/>
                <a:ea typeface="이서윤체" panose="02010600000101010101" pitchFamily="2" charset="-127"/>
              </a:rPr>
              <a:t>-</a:t>
            </a:r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데이터 시각화</a:t>
            </a:r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en-US" altLang="ko-KR" dirty="0">
                <a:latin typeface="이서윤체" panose="02010600000101010101" pitchFamily="2" charset="-127"/>
                <a:ea typeface="이서윤체" panose="02010600000101010101" pitchFamily="2" charset="-127"/>
              </a:rPr>
              <a:t>- </a:t>
            </a:r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보고서 작성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76453A-C863-3462-5BB0-042AAA9B4753}"/>
              </a:ext>
            </a:extLst>
          </p:cNvPr>
          <p:cNvSpPr txBox="1"/>
          <p:nvPr/>
        </p:nvSpPr>
        <p:spPr>
          <a:xfrm>
            <a:off x="9441076" y="3312003"/>
            <a:ext cx="13388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이서윤체" panose="02010600000101010101" pitchFamily="2" charset="-127"/>
                <a:ea typeface="이서윤체" panose="02010600000101010101" pitchFamily="2" charset="-127"/>
              </a:rPr>
              <a:t>- </a:t>
            </a:r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데이터 수집</a:t>
            </a:r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 </a:t>
            </a:r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en-US" altLang="ko-KR" dirty="0">
                <a:latin typeface="이서윤체" panose="02010600000101010101" pitchFamily="2" charset="-127"/>
                <a:ea typeface="이서윤체" panose="02010600000101010101" pitchFamily="2" charset="-127"/>
              </a:rPr>
              <a:t>- ppt </a:t>
            </a:r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제작</a:t>
            </a:r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endParaRPr lang="en-US" altLang="ko-KR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  <a:p>
            <a:r>
              <a:rPr lang="en-US" altLang="ko-KR" dirty="0">
                <a:latin typeface="이서윤체" panose="02010600000101010101" pitchFamily="2" charset="-127"/>
                <a:ea typeface="이서윤체" panose="02010600000101010101" pitchFamily="2" charset="-127"/>
              </a:rPr>
              <a:t>- </a:t>
            </a:r>
            <a:r>
              <a:rPr lang="ko-KR" altLang="en-US" dirty="0">
                <a:latin typeface="이서윤체" panose="02010600000101010101" pitchFamily="2" charset="-127"/>
                <a:ea typeface="이서윤체" panose="02010600000101010101" pitchFamily="2" charset="-127"/>
              </a:rPr>
              <a:t>발표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FB9F11A-9718-D251-53B9-C10F8143BECB}"/>
              </a:ext>
            </a:extLst>
          </p:cNvPr>
          <p:cNvSpPr txBox="1"/>
          <p:nvPr/>
        </p:nvSpPr>
        <p:spPr>
          <a:xfrm>
            <a:off x="1590880" y="2831396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이서윤체" panose="02010600000101010101" pitchFamily="2" charset="-127"/>
                <a:ea typeface="이서윤체" panose="02010600000101010101" pitchFamily="2" charset="-127"/>
              </a:rPr>
              <a:t>[</a:t>
            </a:r>
            <a:r>
              <a:rPr lang="ko-KR" altLang="en-US" sz="2400" dirty="0">
                <a:latin typeface="이서윤체" panose="02010600000101010101" pitchFamily="2" charset="-127"/>
                <a:ea typeface="이서윤체" panose="02010600000101010101" pitchFamily="2" charset="-127"/>
              </a:rPr>
              <a:t>희만</a:t>
            </a:r>
            <a:r>
              <a:rPr lang="en-US" altLang="ko-KR" sz="2400" dirty="0">
                <a:latin typeface="이서윤체" panose="02010600000101010101" pitchFamily="2" charset="-127"/>
                <a:ea typeface="이서윤체" panose="02010600000101010101" pitchFamily="2" charset="-127"/>
              </a:rPr>
              <a:t>]</a:t>
            </a:r>
            <a:endParaRPr lang="ko-KR" altLang="en-US" sz="2400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D574FD0-7F50-DA41-D13C-DF4AB6484310}"/>
              </a:ext>
            </a:extLst>
          </p:cNvPr>
          <p:cNvSpPr txBox="1"/>
          <p:nvPr/>
        </p:nvSpPr>
        <p:spPr>
          <a:xfrm>
            <a:off x="4288200" y="2831396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이서윤체" panose="02010600000101010101" pitchFamily="2" charset="-127"/>
                <a:ea typeface="이서윤체" panose="02010600000101010101" pitchFamily="2" charset="-127"/>
              </a:rPr>
              <a:t>[</a:t>
            </a:r>
            <a:r>
              <a:rPr lang="ko-KR" altLang="en-US" sz="2400" dirty="0">
                <a:latin typeface="이서윤체" panose="02010600000101010101" pitchFamily="2" charset="-127"/>
                <a:ea typeface="이서윤체" panose="02010600000101010101" pitchFamily="2" charset="-127"/>
              </a:rPr>
              <a:t>용기</a:t>
            </a:r>
            <a:r>
              <a:rPr lang="en-US" altLang="ko-KR" sz="2400" dirty="0">
                <a:latin typeface="이서윤체" panose="02010600000101010101" pitchFamily="2" charset="-127"/>
                <a:ea typeface="이서윤체" panose="02010600000101010101" pitchFamily="2" charset="-127"/>
              </a:rPr>
              <a:t>]</a:t>
            </a:r>
            <a:endParaRPr lang="ko-KR" altLang="en-US" sz="2400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481D33-BF81-4869-4347-B1299A64C05E}"/>
              </a:ext>
            </a:extLst>
          </p:cNvPr>
          <p:cNvSpPr txBox="1"/>
          <p:nvPr/>
        </p:nvSpPr>
        <p:spPr>
          <a:xfrm>
            <a:off x="7107185" y="2831396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이서윤체" panose="02010600000101010101" pitchFamily="2" charset="-127"/>
                <a:ea typeface="이서윤체" panose="02010600000101010101" pitchFamily="2" charset="-127"/>
              </a:rPr>
              <a:t>[</a:t>
            </a:r>
            <a:r>
              <a:rPr lang="ko-KR" altLang="en-US" sz="2400" dirty="0">
                <a:latin typeface="이서윤체" panose="02010600000101010101" pitchFamily="2" charset="-127"/>
                <a:ea typeface="이서윤체" panose="02010600000101010101" pitchFamily="2" charset="-127"/>
              </a:rPr>
              <a:t>선오</a:t>
            </a:r>
            <a:r>
              <a:rPr lang="en-US" altLang="ko-KR" sz="2400" dirty="0">
                <a:latin typeface="이서윤체" panose="02010600000101010101" pitchFamily="2" charset="-127"/>
                <a:ea typeface="이서윤체" panose="02010600000101010101" pitchFamily="2" charset="-127"/>
              </a:rPr>
              <a:t>]</a:t>
            </a:r>
            <a:endParaRPr lang="ko-KR" altLang="en-US" sz="2400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8887912-5EFC-E4FF-3A5F-970D3D365068}"/>
              </a:ext>
            </a:extLst>
          </p:cNvPr>
          <p:cNvSpPr txBox="1"/>
          <p:nvPr/>
        </p:nvSpPr>
        <p:spPr>
          <a:xfrm>
            <a:off x="9900042" y="2844228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이서윤체" panose="02010600000101010101" pitchFamily="2" charset="-127"/>
                <a:ea typeface="이서윤체" panose="02010600000101010101" pitchFamily="2" charset="-127"/>
              </a:rPr>
              <a:t>[</a:t>
            </a:r>
            <a:r>
              <a:rPr lang="ko-KR" altLang="en-US" sz="2400" dirty="0">
                <a:latin typeface="이서윤체" panose="02010600000101010101" pitchFamily="2" charset="-127"/>
                <a:ea typeface="이서윤체" panose="02010600000101010101" pitchFamily="2" charset="-127"/>
              </a:rPr>
              <a:t>지수</a:t>
            </a:r>
            <a:r>
              <a:rPr lang="en-US" altLang="ko-KR" sz="2400" dirty="0">
                <a:latin typeface="이서윤체" panose="02010600000101010101" pitchFamily="2" charset="-127"/>
                <a:ea typeface="이서윤체" panose="02010600000101010101" pitchFamily="2" charset="-127"/>
              </a:rPr>
              <a:t>]</a:t>
            </a:r>
            <a:endParaRPr lang="ko-KR" altLang="en-US" sz="2400" dirty="0"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226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ko-KR" altLang="en-US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팀프로젝트 일정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5199F4F-E7C3-42FD-BF01-B553F801C438}"/>
              </a:ext>
            </a:extLst>
          </p:cNvPr>
          <p:cNvSpPr txBox="1"/>
          <p:nvPr/>
        </p:nvSpPr>
        <p:spPr>
          <a:xfrm>
            <a:off x="640435" y="1891354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페이퍼로지 6 SemiBold" pitchFamily="2" charset="-127"/>
                <a:ea typeface="페이퍼로지 6 SemiBold" pitchFamily="2" charset="-127"/>
              </a:rPr>
              <a:t>데이터 수집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E71D6-A992-9967-3AE9-F2D138160C37}"/>
              </a:ext>
            </a:extLst>
          </p:cNvPr>
          <p:cNvSpPr txBox="1"/>
          <p:nvPr/>
        </p:nvSpPr>
        <p:spPr>
          <a:xfrm>
            <a:off x="641929" y="107973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페이퍼로지 6 SemiBold" pitchFamily="2" charset="-127"/>
                <a:ea typeface="페이퍼로지 6 SemiBold" pitchFamily="2" charset="-127"/>
              </a:rPr>
              <a:t>주제 회의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CEB2DF-FA33-5B8A-DA40-556CB15CD1C4}"/>
              </a:ext>
            </a:extLst>
          </p:cNvPr>
          <p:cNvSpPr txBox="1"/>
          <p:nvPr/>
        </p:nvSpPr>
        <p:spPr>
          <a:xfrm>
            <a:off x="640435" y="3488122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페이퍼로지 6 SemiBold" pitchFamily="2" charset="-127"/>
                <a:ea typeface="페이퍼로지 6 SemiBold" pitchFamily="2" charset="-127"/>
              </a:rPr>
              <a:t>데이터 모델링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9561B7-5EA1-1BB5-66C8-B03E72870F08}"/>
              </a:ext>
            </a:extLst>
          </p:cNvPr>
          <p:cNvSpPr txBox="1"/>
          <p:nvPr/>
        </p:nvSpPr>
        <p:spPr>
          <a:xfrm>
            <a:off x="645096" y="2735138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페이퍼로지 6 SemiBold" pitchFamily="2" charset="-127"/>
                <a:ea typeface="페이퍼로지 6 SemiBold" pitchFamily="2" charset="-127"/>
              </a:rPr>
              <a:t>데이터 </a:t>
            </a:r>
            <a:r>
              <a:rPr lang="ko-KR" altLang="en-US" dirty="0" err="1">
                <a:latin typeface="페이퍼로지 6 SemiBold" pitchFamily="2" charset="-127"/>
                <a:ea typeface="페이퍼로지 6 SemiBold" pitchFamily="2" charset="-127"/>
              </a:rPr>
              <a:t>전처리</a:t>
            </a:r>
            <a:endParaRPr lang="ko-KR" altLang="en-US"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E0A409-EAE6-041B-89A4-DCB60A0E6AA4}"/>
              </a:ext>
            </a:extLst>
          </p:cNvPr>
          <p:cNvSpPr txBox="1"/>
          <p:nvPr/>
        </p:nvSpPr>
        <p:spPr>
          <a:xfrm>
            <a:off x="640435" y="4339708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페이퍼로지 6 SemiBold" pitchFamily="2" charset="-127"/>
                <a:ea typeface="페이퍼로지 6 SemiBold" pitchFamily="2" charset="-127"/>
              </a:rPr>
              <a:t>데이터 시각화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DD5475-4B58-FA17-ADEC-D9FE056177EF}"/>
              </a:ext>
            </a:extLst>
          </p:cNvPr>
          <p:cNvSpPr txBox="1"/>
          <p:nvPr/>
        </p:nvSpPr>
        <p:spPr>
          <a:xfrm>
            <a:off x="640435" y="5148455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페이퍼로지 6 SemiBold" pitchFamily="2" charset="-127"/>
                <a:ea typeface="페이퍼로지 6 SemiBold" pitchFamily="2" charset="-127"/>
              </a:rPr>
              <a:t>보고서 작성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CBF725-B644-88F4-20C6-F37279E648D7}"/>
              </a:ext>
            </a:extLst>
          </p:cNvPr>
          <p:cNvSpPr txBox="1"/>
          <p:nvPr/>
        </p:nvSpPr>
        <p:spPr>
          <a:xfrm>
            <a:off x="645096" y="596702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페이퍼로지 6 SemiBold" pitchFamily="2" charset="-127"/>
                <a:ea typeface="페이퍼로지 6 SemiBold" pitchFamily="2" charset="-127"/>
              </a:rPr>
              <a:t>PPT </a:t>
            </a:r>
            <a:r>
              <a:rPr lang="ko-KR" altLang="en-US" dirty="0">
                <a:latin typeface="페이퍼로지 6 SemiBold" pitchFamily="2" charset="-127"/>
                <a:ea typeface="페이퍼로지 6 SemiBold" pitchFamily="2" charset="-127"/>
              </a:rPr>
              <a:t>제작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A00441C-0775-0807-E2D4-6592BA90B930}"/>
              </a:ext>
            </a:extLst>
          </p:cNvPr>
          <p:cNvSpPr/>
          <p:nvPr/>
        </p:nvSpPr>
        <p:spPr>
          <a:xfrm>
            <a:off x="4576939" y="733396"/>
            <a:ext cx="45719" cy="2823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33EF951-6FA6-823B-0058-017547C44E7C}"/>
              </a:ext>
            </a:extLst>
          </p:cNvPr>
          <p:cNvSpPr/>
          <p:nvPr/>
        </p:nvSpPr>
        <p:spPr>
          <a:xfrm>
            <a:off x="7259498" y="733396"/>
            <a:ext cx="45719" cy="2823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E4081B5-4DDB-999A-38BF-01059F097D83}"/>
              </a:ext>
            </a:extLst>
          </p:cNvPr>
          <p:cNvSpPr/>
          <p:nvPr/>
        </p:nvSpPr>
        <p:spPr>
          <a:xfrm>
            <a:off x="9719234" y="733396"/>
            <a:ext cx="45719" cy="2823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26362EA-CC3F-6864-38D4-90FBC8CE8974}"/>
              </a:ext>
            </a:extLst>
          </p:cNvPr>
          <p:cNvSpPr txBox="1"/>
          <p:nvPr/>
        </p:nvSpPr>
        <p:spPr>
          <a:xfrm>
            <a:off x="4568387" y="745998"/>
            <a:ext cx="16289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</a:rPr>
              <a:t>1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</a:rPr>
              <a:t>주차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</a:rPr>
              <a:t>(11/19 ~ 11/24)</a:t>
            </a:r>
            <a:endParaRPr lang="ko-KR" altLang="en-US" sz="1100"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9A5AD06-8C5C-6B75-9EF3-B697715C196A}"/>
              </a:ext>
            </a:extLst>
          </p:cNvPr>
          <p:cNvSpPr txBox="1"/>
          <p:nvPr/>
        </p:nvSpPr>
        <p:spPr>
          <a:xfrm>
            <a:off x="7245395" y="745998"/>
            <a:ext cx="1534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</a:rPr>
              <a:t>2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</a:rPr>
              <a:t>주차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</a:rPr>
              <a:t>(11/25 ~ 12/1)</a:t>
            </a:r>
            <a:endParaRPr lang="ko-KR" altLang="en-US" sz="1100"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E3BC26D-3EA8-4499-F19E-518D323055EC}"/>
              </a:ext>
            </a:extLst>
          </p:cNvPr>
          <p:cNvSpPr txBox="1"/>
          <p:nvPr/>
        </p:nvSpPr>
        <p:spPr>
          <a:xfrm>
            <a:off x="9719234" y="745998"/>
            <a:ext cx="1439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</a:rPr>
              <a:t>3</a:t>
            </a:r>
            <a:r>
              <a:rPr lang="ko-KR" altLang="en-US" sz="1100" dirty="0">
                <a:latin typeface="페이퍼로지 6 SemiBold" pitchFamily="2" charset="-127"/>
                <a:ea typeface="페이퍼로지 6 SemiBold" pitchFamily="2" charset="-127"/>
              </a:rPr>
              <a:t>주차</a:t>
            </a:r>
            <a:r>
              <a:rPr lang="en-US" altLang="ko-KR" sz="1100" dirty="0">
                <a:latin typeface="페이퍼로지 6 SemiBold" pitchFamily="2" charset="-127"/>
                <a:ea typeface="페이퍼로지 6 SemiBold" pitchFamily="2" charset="-127"/>
              </a:rPr>
              <a:t>(12/2 ~ 12/5)</a:t>
            </a:r>
            <a:endParaRPr lang="ko-KR" altLang="en-US" sz="1100"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459856A-284D-9229-7FA0-742669A179CD}"/>
              </a:ext>
            </a:extLst>
          </p:cNvPr>
          <p:cNvSpPr/>
          <p:nvPr/>
        </p:nvSpPr>
        <p:spPr>
          <a:xfrm>
            <a:off x="2261788" y="1050670"/>
            <a:ext cx="1300921" cy="372920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769D3BE-3B9B-AD47-229C-570C1EAED1C0}"/>
              </a:ext>
            </a:extLst>
          </p:cNvPr>
          <p:cNvSpPr/>
          <p:nvPr/>
        </p:nvSpPr>
        <p:spPr>
          <a:xfrm>
            <a:off x="2261788" y="1854562"/>
            <a:ext cx="2337758" cy="372920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23BC3FB-F7B6-378B-3C46-D11CCEEC24AF}"/>
              </a:ext>
            </a:extLst>
          </p:cNvPr>
          <p:cNvSpPr/>
          <p:nvPr/>
        </p:nvSpPr>
        <p:spPr>
          <a:xfrm>
            <a:off x="4599546" y="2687658"/>
            <a:ext cx="1344053" cy="372920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CDD7CF3-915F-8118-0B0C-75E5A289C817}"/>
              </a:ext>
            </a:extLst>
          </p:cNvPr>
          <p:cNvSpPr/>
          <p:nvPr/>
        </p:nvSpPr>
        <p:spPr>
          <a:xfrm>
            <a:off x="8378687" y="4309596"/>
            <a:ext cx="2445026" cy="372920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5465926-DAC1-A763-C63B-B3B7212AF4D2}"/>
              </a:ext>
            </a:extLst>
          </p:cNvPr>
          <p:cNvSpPr/>
          <p:nvPr/>
        </p:nvSpPr>
        <p:spPr>
          <a:xfrm>
            <a:off x="5943599" y="3490918"/>
            <a:ext cx="4055165" cy="372920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6F23C6B-B17E-B0C9-2211-D181B41E2915}"/>
              </a:ext>
            </a:extLst>
          </p:cNvPr>
          <p:cNvSpPr/>
          <p:nvPr/>
        </p:nvSpPr>
        <p:spPr>
          <a:xfrm>
            <a:off x="10382485" y="5128911"/>
            <a:ext cx="1540182" cy="372920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CD9C358-07BE-CE5A-78B0-5E37F9EF8BD9}"/>
              </a:ext>
            </a:extLst>
          </p:cNvPr>
          <p:cNvSpPr/>
          <p:nvPr/>
        </p:nvSpPr>
        <p:spPr>
          <a:xfrm>
            <a:off x="10235835" y="5973517"/>
            <a:ext cx="1686832" cy="372920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88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ko-KR" altLang="en-US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프로그램 및 언어 및 구현 환경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026" name="Picture 2" descr="파이썬 PNG 이미지 | PNGWing">
            <a:extLst>
              <a:ext uri="{FF2B5EF4-FFF2-40B4-BE49-F238E27FC236}">
                <a16:creationId xmlns:a16="http://schemas.microsoft.com/office/drawing/2014/main" id="{B57A4BEF-A098-B556-B815-200D16A95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333" y1="38611" x2="21944" y2="45833"/>
                        <a14:foregroundMark x1="61667" y1="32778" x2="48333" y2="41667"/>
                        <a14:foregroundMark x1="67500" y1="59167" x2="57222" y2="6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350" y="2456519"/>
            <a:ext cx="1944962" cy="194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3724C4-5D3F-4222-4726-5DF383684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67" b="95455" l="5435" r="93696">
                        <a14:foregroundMark x1="8261" y1="14962" x2="8261" y2="14962"/>
                        <a14:foregroundMark x1="9565" y1="12689" x2="7609" y2="15530"/>
                        <a14:foregroundMark x1="81087" y1="4356" x2="81087" y2="9470"/>
                        <a14:foregroundMark x1="36304" y1="17803" x2="50435" y2="20076"/>
                        <a14:foregroundMark x1="6522" y1="45076" x2="6522" y2="45076"/>
                        <a14:foregroundMark x1="6304" y1="44129" x2="6304" y2="49432"/>
                        <a14:foregroundMark x1="6957" y1="51705" x2="5435" y2="56250"/>
                        <a14:foregroundMark x1="19348" y1="70833" x2="51087" y2="76894"/>
                        <a14:foregroundMark x1="13696" y1="42614" x2="14348" y2="49242"/>
                        <a14:foregroundMark x1="23478" y1="42992" x2="24103" y2="48160"/>
                        <a14:foregroundMark x1="31304" y1="45265" x2="31304" y2="50189"/>
                        <a14:foregroundMark x1="35427" y1="42250" x2="38478" y2="41856"/>
                        <a14:foregroundMark x1="32609" y1="42614" x2="35414" y2="42252"/>
                        <a14:foregroundMark x1="40870" y1="44697" x2="41304" y2="48295"/>
                        <a14:foregroundMark x1="47391" y1="43750" x2="50435" y2="50189"/>
                        <a14:foregroundMark x1="55000" y1="45265" x2="52826" y2="49621"/>
                        <a14:foregroundMark x1="61522" y1="42045" x2="66087" y2="42045"/>
                        <a14:foregroundMark x1="63913" y1="41477" x2="63696" y2="47348"/>
                        <a14:foregroundMark x1="76957" y1="46402" x2="82174" y2="46402"/>
                        <a14:foregroundMark x1="80870" y1="42992" x2="81957" y2="46023"/>
                        <a14:foregroundMark x1="72391" y1="46591" x2="72174" y2="49811"/>
                        <a14:foregroundMark x1="88478" y1="43750" x2="89130" y2="50379"/>
                        <a14:foregroundMark x1="93461" y1="42286" x2="93696" y2="42235"/>
                        <a14:foregroundMark x1="91087" y1="42803" x2="92445" y2="42507"/>
                        <a14:foregroundMark x1="78043" y1="5492" x2="81522" y2="9091"/>
                        <a14:foregroundMark x1="9565" y1="13258" x2="10000" y2="14394"/>
                        <a14:foregroundMark x1="14348" y1="86742" x2="15217" y2="90152"/>
                        <a14:foregroundMark x1="16087" y1="85606" x2="17174" y2="87121"/>
                        <a14:foregroundMark x1="14130" y1="85795" x2="17609" y2="88826"/>
                        <a14:foregroundMark x1="13696" y1="84091" x2="10218" y2="93181"/>
                        <a14:backgroundMark x1="6304" y1="94697" x2="12826" y2="98485"/>
                        <a14:backgroundMark x1="12826" y1="98485" x2="13043" y2="98485"/>
                        <a14:backgroundMark x1="25870" y1="48485" x2="25217" y2="51136"/>
                        <a14:backgroundMark x1="35870" y1="43371" x2="35652" y2="42803"/>
                        <a14:backgroundMark x1="93696" y1="43561" x2="92826" y2="43182"/>
                        <a14:backgroundMark x1="91957" y1="43750" x2="92391" y2="4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9024" y="2578546"/>
            <a:ext cx="1481851" cy="17009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BCA56C-474C-DB46-1D61-3E3FF0D7E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67" b="91667" l="5556" r="95278">
                        <a14:foregroundMark x1="10278" y1="35000" x2="5833" y2="58611"/>
                        <a14:foregroundMark x1="5833" y1="58611" x2="5833" y2="58611"/>
                        <a14:foregroundMark x1="49444" y1="9444" x2="51389" y2="9444"/>
                        <a14:foregroundMark x1="48611" y1="90000" x2="52222" y2="91667"/>
                        <a14:foregroundMark x1="69444" y1="23611" x2="95278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1127" y="2645107"/>
            <a:ext cx="1634346" cy="1634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191C6C-AD4A-77E1-1BE9-AABD75CE5E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0460" y="2694855"/>
            <a:ext cx="1634346" cy="14682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56CB51-9006-AFF0-3ABB-0D983E3DF65B}"/>
              </a:ext>
            </a:extLst>
          </p:cNvPr>
          <p:cNvSpPr txBox="1"/>
          <p:nvPr/>
        </p:nvSpPr>
        <p:spPr>
          <a:xfrm>
            <a:off x="1810250" y="4615413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Python</a:t>
            </a: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AF5C63-8403-3CD5-36D0-2099516B5EE6}"/>
              </a:ext>
            </a:extLst>
          </p:cNvPr>
          <p:cNvSpPr txBox="1"/>
          <p:nvPr/>
        </p:nvSpPr>
        <p:spPr>
          <a:xfrm>
            <a:off x="4129024" y="4611336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Jupyter</a:t>
            </a: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209CEA-4100-F7BD-FFCA-0FDA0CF851B9}"/>
              </a:ext>
            </a:extLst>
          </p:cNvPr>
          <p:cNvSpPr txBox="1"/>
          <p:nvPr/>
        </p:nvSpPr>
        <p:spPr>
          <a:xfrm>
            <a:off x="6918403" y="4615413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Excel</a:t>
            </a: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A6D45-B4D4-5EA2-CFD4-600A3E0E00F2}"/>
              </a:ext>
            </a:extLst>
          </p:cNvPr>
          <p:cNvSpPr txBox="1"/>
          <p:nvPr/>
        </p:nvSpPr>
        <p:spPr>
          <a:xfrm>
            <a:off x="9439854" y="4615413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GitHub</a:t>
            </a: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462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291C499-03B9-D8E9-27BF-5DFE601182A5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AE0D6B2-8BA6-6AB2-990F-B9EDB3CF60D4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9255F50-3C20-98E7-C3D6-B2C31027DA1E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591B25-6185-5A44-64E5-CEC720A4DE12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8F974E8-4832-02F0-3536-5AEE3B6F8A99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ABA4018C-AA68-09E5-2526-2894230FD2C0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ko-KR" altLang="en-US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라이브러리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6681FD6-802E-9476-2BAE-B7B36A5AE521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508D738-B9FE-2B58-37B8-A8DAA02716A8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5963E2D-C327-10DA-C8DD-AF94986D2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54" y="4808693"/>
            <a:ext cx="2022294" cy="62882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EF9376B-6002-59D9-D9F1-0A743C886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81" y="5123105"/>
            <a:ext cx="1619476" cy="77236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6F70C43-4AA9-7D3D-573A-4B058F79E0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6" y="4606099"/>
            <a:ext cx="1974987" cy="39264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BBA2DF9-D1EA-E381-76AF-7B326ECE0E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75" y="2301516"/>
            <a:ext cx="2085361" cy="66607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A4359E9-348A-A642-AA94-0FC7FFBC47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721" y="4174572"/>
            <a:ext cx="1744796" cy="60554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5D6E0C5-4F52-BF1D-CA02-0E667848C9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961" y="2435160"/>
            <a:ext cx="2914650" cy="157162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C4C044C-8C6C-913E-4721-1532CB5165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763" y="4385170"/>
            <a:ext cx="3305175" cy="138112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41ED732-AD1B-48A3-35CB-5401A0873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16" y="2368161"/>
            <a:ext cx="1953810" cy="6254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9ECB87D-4194-5647-76F3-9987734AC4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651" y="5437516"/>
            <a:ext cx="1845836" cy="548103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CE736DF-45E6-07C5-E346-AC194EFA873D}"/>
              </a:ext>
            </a:extLst>
          </p:cNvPr>
          <p:cNvSpPr/>
          <p:nvPr/>
        </p:nvSpPr>
        <p:spPr>
          <a:xfrm>
            <a:off x="965699" y="1811111"/>
            <a:ext cx="5003598" cy="164757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FB21C8C-4AD4-465B-E751-36B3A6A35733}"/>
              </a:ext>
            </a:extLst>
          </p:cNvPr>
          <p:cNvSpPr/>
          <p:nvPr/>
        </p:nvSpPr>
        <p:spPr>
          <a:xfrm>
            <a:off x="1096328" y="1553490"/>
            <a:ext cx="2169386" cy="48158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데이터분석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E4BFC72-9F9D-C052-43B7-C14D562C8A7B}"/>
              </a:ext>
            </a:extLst>
          </p:cNvPr>
          <p:cNvSpPr/>
          <p:nvPr/>
        </p:nvSpPr>
        <p:spPr>
          <a:xfrm>
            <a:off x="965698" y="4006785"/>
            <a:ext cx="5003599" cy="20431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208E67C-7CC7-4519-94FD-192DE252E7C7}"/>
              </a:ext>
            </a:extLst>
          </p:cNvPr>
          <p:cNvSpPr/>
          <p:nvPr/>
        </p:nvSpPr>
        <p:spPr>
          <a:xfrm>
            <a:off x="1096328" y="3749163"/>
            <a:ext cx="2524868" cy="666447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시각화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5526AF6-9100-12C1-21F9-F89BEAEBF65A}"/>
              </a:ext>
            </a:extLst>
          </p:cNvPr>
          <p:cNvSpPr/>
          <p:nvPr/>
        </p:nvSpPr>
        <p:spPr>
          <a:xfrm>
            <a:off x="6528362" y="1712834"/>
            <a:ext cx="4697939" cy="456822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9DEE0CE-FDFD-1BE0-EC02-6BC3CD57056F}"/>
              </a:ext>
            </a:extLst>
          </p:cNvPr>
          <p:cNvSpPr/>
          <p:nvPr/>
        </p:nvSpPr>
        <p:spPr>
          <a:xfrm>
            <a:off x="6691102" y="1403381"/>
            <a:ext cx="2169386" cy="81546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이서윤체" panose="02010600000101010101" pitchFamily="2" charset="-127"/>
                <a:ea typeface="이서윤체" panose="02010600000101010101" pitchFamily="2" charset="-127"/>
              </a:rPr>
              <a:t>머신러닝</a:t>
            </a:r>
            <a:endParaRPr lang="ko-KR" altLang="en-US" sz="2000" dirty="0">
              <a:solidFill>
                <a:schemeClr val="tx1"/>
              </a:solidFill>
              <a:latin typeface="이서윤체" panose="02010600000101010101" pitchFamily="2" charset="-127"/>
              <a:ea typeface="이서윤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7316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5F5FF"/>
          </a:fgClr>
          <a:bgClr>
            <a:srgbClr val="CCECFF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D121D-139C-1D6B-5DAA-844DE9045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C776D41-0638-528D-D32D-23765AE9E199}"/>
              </a:ext>
            </a:extLst>
          </p:cNvPr>
          <p:cNvGrpSpPr/>
          <p:nvPr/>
        </p:nvGrpSpPr>
        <p:grpSpPr>
          <a:xfrm>
            <a:off x="317373" y="116395"/>
            <a:ext cx="11679174" cy="6652639"/>
            <a:chOff x="279273" y="106870"/>
            <a:chExt cx="11679174" cy="66526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5177DC6-1E70-709B-9A61-324AC3932243}"/>
                </a:ext>
              </a:extLst>
            </p:cNvPr>
            <p:cNvGrpSpPr/>
            <p:nvPr/>
          </p:nvGrpSpPr>
          <p:grpSpPr>
            <a:xfrm>
              <a:off x="279273" y="320802"/>
              <a:ext cx="11679174" cy="6438707"/>
              <a:chOff x="279273" y="320802"/>
              <a:chExt cx="11679174" cy="64387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C0F4D999-8A15-A1FF-B56F-A44D5A4240D9}"/>
                  </a:ext>
                </a:extLst>
              </p:cNvPr>
              <p:cNvSpPr/>
              <p:nvPr/>
            </p:nvSpPr>
            <p:spPr>
              <a:xfrm>
                <a:off x="336423" y="37795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DD0CE944-F3C3-B6FB-CB37-97FD14C21E97}"/>
                  </a:ext>
                </a:extLst>
              </p:cNvPr>
              <p:cNvSpPr/>
              <p:nvPr/>
            </p:nvSpPr>
            <p:spPr>
              <a:xfrm>
                <a:off x="279273" y="320802"/>
                <a:ext cx="11622024" cy="6381557"/>
              </a:xfrm>
              <a:prstGeom prst="roundRect">
                <a:avLst>
                  <a:gd name="adj" fmla="val 2487"/>
                </a:avLst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797354A-36F4-1A05-CD99-4305D4466ACE}"/>
                </a:ext>
              </a:extLst>
            </p:cNvPr>
            <p:cNvGrpSpPr/>
            <p:nvPr/>
          </p:nvGrpSpPr>
          <p:grpSpPr>
            <a:xfrm>
              <a:off x="2915412" y="106870"/>
              <a:ext cx="6594348" cy="513207"/>
              <a:chOff x="2915412" y="106870"/>
              <a:chExt cx="6594348" cy="51320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FC9348B4-632A-E9DB-2CE2-DB465AEABD38}"/>
                  </a:ext>
                </a:extLst>
              </p:cNvPr>
              <p:cNvSpPr/>
              <p:nvPr/>
            </p:nvSpPr>
            <p:spPr>
              <a:xfrm>
                <a:off x="2961132" y="155638"/>
                <a:ext cx="6548628" cy="464439"/>
              </a:xfrm>
              <a:prstGeom prst="roundRect">
                <a:avLst/>
              </a:prstGeom>
              <a:solidFill>
                <a:srgbClr val="00CCFF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B65153B7-D6C5-E59F-B577-E28722452104}"/>
                  </a:ext>
                </a:extLst>
              </p:cNvPr>
              <p:cNvSpPr/>
              <p:nvPr/>
            </p:nvSpPr>
            <p:spPr>
              <a:xfrm>
                <a:off x="2915412" y="106870"/>
                <a:ext cx="6548628" cy="464439"/>
              </a:xfrm>
              <a:prstGeom prst="roundRect">
                <a:avLst/>
              </a:prstGeom>
              <a:solidFill>
                <a:schemeClr val="bg1"/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ko-KR" altLang="en-US" sz="2400" dirty="0">
                    <a:solidFill>
                      <a:prstClr val="black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데이터 추진 절차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ACEABFF-1C0F-1BD8-C54A-4BAD88E95C17}"/>
                  </a:ext>
                </a:extLst>
              </p:cNvPr>
              <p:cNvSpPr/>
              <p:nvPr/>
            </p:nvSpPr>
            <p:spPr>
              <a:xfrm>
                <a:off x="2996851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F84ADA4-21E2-6E93-0A7E-E6000DE5851F}"/>
                  </a:ext>
                </a:extLst>
              </p:cNvPr>
              <p:cNvSpPr/>
              <p:nvPr/>
            </p:nvSpPr>
            <p:spPr>
              <a:xfrm>
                <a:off x="9330976" y="303089"/>
                <a:ext cx="72000" cy="7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mpd="sng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287D0224-8278-7C89-0319-36B0D6757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95912232">
            <a:extLst>
              <a:ext uri="{FF2B5EF4-FFF2-40B4-BE49-F238E27FC236}">
                <a16:creationId xmlns:a16="http://schemas.microsoft.com/office/drawing/2014/main" id="{01A71AC4-392A-C5A8-25E8-873AA7C63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94" y="1188720"/>
            <a:ext cx="7917629" cy="500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1757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1116</Words>
  <Application>Microsoft Office PowerPoint</Application>
  <PresentationFormat>와이드스크린</PresentationFormat>
  <Paragraphs>248</Paragraphs>
  <Slides>41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이서윤체</vt:lpstr>
      <vt:lpstr>Arial</vt:lpstr>
      <vt:lpstr>페이퍼로지 7 Bold</vt:lpstr>
      <vt:lpstr>맑은 고딕</vt:lpstr>
      <vt:lpstr>페이퍼로지 6 SemiBold</vt:lpstr>
      <vt:lpstr>휴먼옛체</vt:lpstr>
      <vt:lpstr>페이퍼로지 8 ExtraBold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김희만</cp:lastModifiedBy>
  <cp:revision>39</cp:revision>
  <dcterms:created xsi:type="dcterms:W3CDTF">2022-05-27T02:56:36Z</dcterms:created>
  <dcterms:modified xsi:type="dcterms:W3CDTF">2024-12-06T01:58:23Z</dcterms:modified>
</cp:coreProperties>
</file>